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41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693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19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8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4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28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789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35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8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1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8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6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7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0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6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4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776FA8-4922-4D90-BC29-82EF9F50C8F1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890DB3-D1C9-4D07-8035-48E67F284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19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8433" y="979713"/>
            <a:ext cx="9334589" cy="3213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>Педсовет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/>
              <a:t>Тема:</a:t>
            </a:r>
            <a:r>
              <a:rPr lang="ru-RU" sz="4800" dirty="0"/>
              <a:t> «</a:t>
            </a:r>
            <a:r>
              <a:rPr lang="ru-RU" sz="4800" spc="-40" dirty="0"/>
              <a:t>Система работы с дошкольниками </a:t>
            </a:r>
            <a:r>
              <a:rPr lang="ru-RU" sz="4800" spc="-40" dirty="0" smtClean="0"/>
              <a:t>по формированию основ художественно-эстетического воспитания</a:t>
            </a:r>
            <a:r>
              <a:rPr lang="ru-RU" sz="4800" dirty="0" smtClean="0"/>
              <a:t>»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17474" y="4872446"/>
            <a:ext cx="5721532" cy="809896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Составила старший воспитатель МБДОУ №98</a:t>
            </a:r>
          </a:p>
          <a:p>
            <a:r>
              <a:rPr lang="ru-RU" b="1" i="1" dirty="0" err="1" smtClean="0"/>
              <a:t>Яркина</a:t>
            </a:r>
            <a:r>
              <a:rPr lang="ru-RU" b="1" i="1" dirty="0" smtClean="0"/>
              <a:t> Светлана Александровна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940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1087" y="300446"/>
            <a:ext cx="997131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</a:rPr>
              <a:t>Ключевая </a:t>
            </a:r>
            <a:r>
              <a:rPr lang="ru-RU" sz="2800" i="1" u="sng" dirty="0" smtClean="0">
                <a:effectLst/>
                <a:ea typeface="Times New Roman" panose="02020603050405020304" pitchFamily="18" charset="0"/>
              </a:rPr>
              <a:t>роль </a:t>
            </a:r>
            <a:r>
              <a:rPr lang="ru-RU" sz="2800" dirty="0" smtClean="0">
                <a:effectLst/>
                <a:ea typeface="Times New Roman" panose="02020603050405020304" pitchFamily="18" charset="0"/>
              </a:rPr>
              <a:t>детского сада – создание условий для формирования гармоничной, духовно богатой, физически здоровой, эстетически развитой личности, обладающей эстетическим созданием, задатками художественной культуры, творческими способностями к индивидуальному самовыражению через различные формы творческой деятельности. </a:t>
            </a:r>
          </a:p>
          <a:p>
            <a:r>
              <a:rPr lang="ru-RU" sz="2800" dirty="0" smtClean="0">
                <a:effectLst/>
                <a:ea typeface="Times New Roman" panose="02020603050405020304" pitchFamily="18" charset="0"/>
              </a:rPr>
              <a:t>       </a:t>
            </a:r>
          </a:p>
          <a:p>
            <a:endParaRPr lang="ru-RU" sz="2800" dirty="0">
              <a:ea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effectLst/>
                <a:ea typeface="Times New Roman" panose="02020603050405020304" pitchFamily="18" charset="0"/>
              </a:rPr>
              <a:t>Ведущая </a:t>
            </a:r>
            <a:r>
              <a:rPr lang="ru-RU" sz="2800" i="1" u="sng" dirty="0" smtClean="0">
                <a:effectLst/>
                <a:ea typeface="Times New Roman" panose="02020603050405020304" pitchFamily="18" charset="0"/>
              </a:rPr>
              <a:t>педагогическая идея</a:t>
            </a:r>
            <a:r>
              <a:rPr lang="ru-RU" sz="2800" dirty="0" smtClean="0">
                <a:effectLst/>
                <a:ea typeface="Times New Roman" panose="02020603050405020304" pitchFamily="18" charset="0"/>
              </a:rPr>
              <a:t> художественно-эстетического воспитания  ДОУ - создание образовательной системы, ориентированной на развитие личности через приобщение к духовным ценностям, через вовлечение в творческую  музыкальную, изобразительную, театрализованную деятельность.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25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4925" y="444138"/>
            <a:ext cx="9771018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b="1" dirty="0" smtClean="0">
                <a:effectLst/>
                <a:ea typeface="Times New Roman" panose="02020603050405020304" pitchFamily="18" charset="0"/>
              </a:rPr>
              <a:t>Каковы же задачи художественно-эстетического воспитания в детском саду? </a:t>
            </a:r>
            <a:endParaRPr lang="ru-RU" sz="2800" dirty="0" smtClean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3" panose="05040102010807070707" pitchFamily="18" charset="2"/>
              <a:buChar char=""/>
              <a:tabLst>
                <a:tab pos="457200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Первая группа задач </a:t>
            </a:r>
            <a:r>
              <a:rPr lang="ru-RU" sz="28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направлена на формирование эстетического отношения детей к окружающему: развивать умение видеть и чувствовать красоту в природе, поступках, искусстве, понимать прекрасное; воспитывать художественный вкус, потребность в познании прекрасного.</a:t>
            </a:r>
          </a:p>
          <a:p>
            <a:pPr marL="342900" lvl="0" indent="-342900" algn="just">
              <a:spcAft>
                <a:spcPts val="0"/>
              </a:spcAft>
              <a:buFont typeface="Wingdings 3" panose="05040102010807070707" pitchFamily="18" charset="2"/>
              <a:buChar char=""/>
              <a:tabLst>
                <a:tab pos="457200" algn="l"/>
              </a:tabLst>
            </a:pPr>
            <a:endParaRPr lang="ru-RU" sz="2800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3" panose="05040102010807070707" pitchFamily="18" charset="2"/>
              <a:buChar char=""/>
              <a:tabLst>
                <a:tab pos="457200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Вторая группа задач </a:t>
            </a:r>
            <a:r>
              <a:rPr lang="ru-RU" sz="28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направлена на формирование художественных умений в области разных искусств: обучению детей рисованию, лепке, аппликации, пению, движениям под музыку.</a:t>
            </a:r>
            <a:r>
              <a:rPr lang="ru-RU" sz="28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ru-RU" sz="2800" dirty="0" smtClean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3" panose="05040102010807070707" pitchFamily="18" charset="2"/>
              <a:buChar char=""/>
              <a:tabLst>
                <a:tab pos="457200" algn="l"/>
              </a:tabLs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486" y="911980"/>
            <a:ext cx="10097587" cy="41242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Основные средства </a:t>
            </a:r>
          </a:p>
          <a:p>
            <a:r>
              <a:rPr lang="ru-RU" sz="40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художественно-эстетического воспитания</a:t>
            </a:r>
          </a:p>
          <a:p>
            <a:pPr indent="226695" algn="just">
              <a:spcAft>
                <a:spcPts val="0"/>
              </a:spcAft>
            </a:pPr>
            <a:endParaRPr lang="ru-RU" sz="40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endParaRPr lang="ru-RU" sz="1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Предметно-развивающая среда</a:t>
            </a:r>
            <a:endParaRPr lang="ru-RU" sz="2800" i="1" dirty="0" smtClean="0"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Природа</a:t>
            </a:r>
            <a:endParaRPr lang="ru-RU" sz="2800" i="1" dirty="0"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i="1" dirty="0">
                <a:solidFill>
                  <a:srgbClr val="000000"/>
                </a:solidFill>
                <a:ea typeface="Times New Roman" panose="02020603050405020304" pitchFamily="18" charset="0"/>
              </a:rPr>
              <a:t>Искусство </a:t>
            </a:r>
            <a:endParaRPr lang="ru-RU" sz="2800" i="1" dirty="0"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i="1" dirty="0">
                <a:solidFill>
                  <a:srgbClr val="000000"/>
                </a:solidFill>
                <a:ea typeface="Times New Roman" panose="02020603050405020304" pitchFamily="18" charset="0"/>
              </a:rPr>
              <a:t> Художественная деятельность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65951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4322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endParaRPr lang="ru-RU" sz="2800" b="1" dirty="0" smtClean="0">
              <a:effectLst/>
            </a:endParaRPr>
          </a:p>
          <a:p>
            <a:pPr indent="449580" algn="just"/>
            <a:r>
              <a:rPr lang="ru-RU" sz="2800" b="1" dirty="0" smtClean="0">
                <a:effectLst/>
              </a:rPr>
              <a:t>Условия реализации задач художественно-эстетического воспитания</a:t>
            </a:r>
            <a:r>
              <a:rPr lang="ru-RU" sz="900" b="1" dirty="0" smtClean="0">
                <a:effectLst/>
              </a:rPr>
              <a:t> </a:t>
            </a:r>
          </a:p>
          <a:p>
            <a:pPr indent="449580" algn="just"/>
            <a:endParaRPr lang="ru-RU" sz="2800" b="1" dirty="0"/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ea typeface="Times New Roman" panose="02020603050405020304" pitchFamily="18" charset="0"/>
              </a:rPr>
              <a:t>Максимальный учет возрастных и индивидуальных особенностей детей.</a:t>
            </a:r>
          </a:p>
          <a:p>
            <a:pPr algn="just"/>
            <a:r>
              <a:rPr lang="ru-RU" sz="2400" dirty="0" smtClean="0">
                <a:effectLst/>
                <a:ea typeface="Times New Roman" panose="02020603050405020304" pitchFamily="18" charset="0"/>
              </a:rPr>
              <a:t>• Взаимосвязь художественно-творческой деятельности самих детей с </a:t>
            </a:r>
            <a:r>
              <a:rPr lang="ru-RU" sz="2400" dirty="0" err="1" smtClean="0">
                <a:effectLst/>
                <a:ea typeface="Times New Roman" panose="02020603050405020304" pitchFamily="18" charset="0"/>
              </a:rPr>
              <a:t>воспитательно</a:t>
            </a:r>
            <a:r>
              <a:rPr lang="ru-RU" sz="2400" dirty="0" smtClean="0">
                <a:effectLst/>
                <a:ea typeface="Times New Roman" panose="02020603050405020304" pitchFamily="18" charset="0"/>
              </a:rPr>
              <a:t>-образовательной работой, дающей разнообразную пищу для развития восприятия, образных представлений, воображения и творчества..</a:t>
            </a:r>
          </a:p>
          <a:p>
            <a:pPr algn="just"/>
            <a:r>
              <a:rPr lang="ru-RU" sz="2400" dirty="0" smtClean="0">
                <a:effectLst/>
                <a:ea typeface="Times New Roman" panose="02020603050405020304" pitchFamily="18" charset="0"/>
              </a:rPr>
              <a:t>• Уважительное отношение к результатам творчества детей, широкого включения их произведений в жизнь дошкольного образовательного учреждения.</a:t>
            </a:r>
          </a:p>
          <a:p>
            <a:pPr algn="just"/>
            <a:r>
              <a:rPr lang="ru-RU" sz="2400" dirty="0" smtClean="0">
                <a:effectLst/>
                <a:ea typeface="Times New Roman" panose="02020603050405020304" pitchFamily="18" charset="0"/>
              </a:rPr>
              <a:t>• Организация выставок, концертов, создание эстетической развивающей среды и др.</a:t>
            </a:r>
          </a:p>
          <a:p>
            <a:pPr algn="just"/>
            <a:r>
              <a:rPr lang="ru-RU" sz="2400" dirty="0" smtClean="0">
                <a:effectLst/>
                <a:ea typeface="Times New Roman" panose="02020603050405020304" pitchFamily="18" charset="0"/>
              </a:rPr>
              <a:t>• Вариативность содержания, форм и методов работы с детьми по разным направлениям эстетического воспитания.</a:t>
            </a:r>
          </a:p>
          <a:p>
            <a:pPr algn="just"/>
            <a:r>
              <a:rPr lang="ru-RU" sz="2400" dirty="0" smtClean="0">
                <a:effectLst/>
                <a:ea typeface="Times New Roman" panose="02020603050405020304" pitchFamily="18" charset="0"/>
              </a:rPr>
              <a:t>• Обеспечение преемственности в художественно-эстетическом воспитании между всеми возрастными группами детского сада, а также между детским садом и начальной школой.</a:t>
            </a:r>
          </a:p>
          <a:p>
            <a:pPr algn="just"/>
            <a:r>
              <a:rPr lang="ru-RU" sz="2400" dirty="0" smtClean="0">
                <a:effectLst/>
                <a:ea typeface="Times New Roman" panose="02020603050405020304" pitchFamily="18" charset="0"/>
              </a:rPr>
              <a:t>• Тесная взаимосвязь и взаимодействие детского сада с семьей. </a:t>
            </a:r>
          </a:p>
          <a:p>
            <a:pPr indent="449580" algn="just"/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46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негуроч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56" y="3181712"/>
            <a:ext cx="2501829" cy="367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огатыр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854" y="4159641"/>
            <a:ext cx="3911146" cy="2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Иван-царевич на Сером Волк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228" y="89785"/>
            <a:ext cx="2640562" cy="357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Алёнуш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56" y="3181712"/>
            <a:ext cx="2429911" cy="36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yvazovskiy.su/wp-content/uploads/2017/prev/923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519" y="84458"/>
            <a:ext cx="23812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ayvazovskiy.su/wp-content/uploads/2017/prev/c5f8d3426e0c7870b83d571a3357753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721" y="3099002"/>
            <a:ext cx="2156614" cy="362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На севере диком. И. Шишкин. 1890. | Фото: artonline.ru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196" y="89785"/>
            <a:ext cx="2456996" cy="343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Рожь. И. Шишкин. 1878. | Фото: allpainters.ru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1" y="420881"/>
            <a:ext cx="3857668" cy="247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3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7592" y="3382689"/>
            <a:ext cx="11290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ea typeface="Calibri" panose="020F0502020204030204" pitchFamily="34" charset="0"/>
              </a:rPr>
              <a:t>«Два щенка, щека к щеке, щиплют щетку в уголке».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85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789" y="685800"/>
            <a:ext cx="10092235" cy="4813663"/>
          </a:xfrm>
        </p:spPr>
        <p:txBody>
          <a:bodyPr>
            <a:noAutofit/>
          </a:bodyPr>
          <a:lstStyle/>
          <a:p>
            <a:r>
              <a:rPr lang="ru-RU" sz="9600" b="1" i="1" dirty="0" smtClean="0"/>
              <a:t>СПАСИБО </a:t>
            </a:r>
            <a:br>
              <a:rPr lang="ru-RU" sz="9600" b="1" i="1" dirty="0" smtClean="0"/>
            </a:br>
            <a:r>
              <a:rPr lang="ru-RU" sz="9600" b="1" i="1" dirty="0" smtClean="0"/>
              <a:t>ЗА ВНИМАНИЕ</a:t>
            </a:r>
            <a:r>
              <a:rPr lang="ru-RU" sz="9600" b="1" dirty="0" smtClean="0"/>
              <a:t>!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2592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285</TotalTime>
  <Words>232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Symbol</vt:lpstr>
      <vt:lpstr>Times New Roman</vt:lpstr>
      <vt:lpstr>Wingdings</vt:lpstr>
      <vt:lpstr>Wingdings 3</vt:lpstr>
      <vt:lpstr>Параллакс</vt:lpstr>
      <vt:lpstr>    Педсовет Тема: «Система работы с дошкольниками по формированию основ художественно-эстетического воспитания»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Тема: «Система работы с дошкольниками по художественно-эстетическому воспитанию»</dc:title>
  <dc:creator>Пользователь Windows</dc:creator>
  <cp:lastModifiedBy>dou</cp:lastModifiedBy>
  <cp:revision>18</cp:revision>
  <dcterms:created xsi:type="dcterms:W3CDTF">2019-12-04T17:17:43Z</dcterms:created>
  <dcterms:modified xsi:type="dcterms:W3CDTF">2019-12-06T07:26:44Z</dcterms:modified>
</cp:coreProperties>
</file>