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_rels/presentation.xml.rels" ContentType="application/vnd.openxmlformats-package.relationships+xml"/>
  <Override PartName="/ppt/media/image47.jpeg" ContentType="image/jpeg"/>
  <Override PartName="/ppt/media/image16.jpeg" ContentType="image/jpeg"/>
  <Override PartName="/ppt/media/image46.jpeg" ContentType="image/jpeg"/>
  <Override PartName="/ppt/media/image15.jpeg" ContentType="image/jpeg"/>
  <Override PartName="/ppt/media/image45.jpeg" ContentType="image/jpeg"/>
  <Override PartName="/ppt/media/image14.jpeg" ContentType="image/jpeg"/>
  <Override PartName="/ppt/media/image44.jpeg" ContentType="image/jpeg"/>
  <Override PartName="/ppt/media/image13.jpeg" ContentType="image/jpeg"/>
  <Override PartName="/ppt/media/image43.jpeg" ContentType="image/jpeg"/>
  <Override PartName="/ppt/media/image12.jpeg" ContentType="image/jpeg"/>
  <Override PartName="/ppt/media/image42.jpeg" ContentType="image/jpeg"/>
  <Override PartName="/ppt/media/image11.jpeg" ContentType="image/jpeg"/>
  <Override PartName="/ppt/media/image20.jpeg" ContentType="image/jpeg"/>
  <Override PartName="/ppt/media/image36.jpeg" ContentType="image/jpeg"/>
  <Override PartName="/ppt/media/image4.jpeg" ContentType="image/jpeg"/>
  <Override PartName="/ppt/media/image21.jpeg" ContentType="image/jpeg"/>
  <Override PartName="/ppt/media/image37.jpeg" ContentType="image/jpeg"/>
  <Override PartName="/ppt/media/image5.jpeg" ContentType="image/jpeg"/>
  <Override PartName="/ppt/media/image22.jpeg" ContentType="image/jpeg"/>
  <Override PartName="/ppt/media/image6.jpeg" ContentType="image/jpeg"/>
  <Override PartName="/ppt/media/image10.jpeg" ContentType="image/jpeg"/>
  <Override PartName="/ppt/media/image3.jpeg" ContentType="image/jpeg"/>
  <Override PartName="/ppt/media/image35.jpeg" ContentType="image/jpeg"/>
  <Override PartName="/ppt/media/image7.jpeg" ContentType="image/jpeg"/>
  <Override PartName="/ppt/media/image23.jpeg" ContentType="image/jpeg"/>
  <Override PartName="/ppt/media/image8.jpeg" ContentType="image/jpeg"/>
  <Override PartName="/ppt/media/image24.jpeg" ContentType="image/jpeg"/>
  <Override PartName="/ppt/media/image9.jpeg" ContentType="image/jpeg"/>
  <Override PartName="/ppt/media/image25.jpeg" ContentType="image/jpeg"/>
  <Override PartName="/ppt/media/image26.jpeg" ContentType="image/jpeg"/>
  <Override PartName="/ppt/media/image40.jpeg" ContentType="image/jpeg"/>
  <Override PartName="/ppt/media/image27.jpeg" ContentType="image/jpeg"/>
  <Override PartName="/ppt/media/image41.jpeg" ContentType="image/jpeg"/>
  <Override PartName="/ppt/media/image28.jpeg" ContentType="image/jpeg"/>
  <Override PartName="/ppt/media/image29.jpeg" ContentType="image/jpeg"/>
  <Override PartName="/ppt/media/image17.jpeg" ContentType="image/jpeg"/>
  <Override PartName="/ppt/media/image30.jpeg" ContentType="image/jpeg"/>
  <Override PartName="/ppt/media/image18.jpeg" ContentType="image/jpeg"/>
  <Override PartName="/ppt/media/image31.jpeg" ContentType="image/jpeg"/>
  <Override PartName="/ppt/media/image19.jpeg" ContentType="image/jpeg"/>
  <Override PartName="/ppt/media/image32.jpeg" ContentType="image/jpeg"/>
  <Override PartName="/ppt/media/image1.jpeg" ContentType="image/jpeg"/>
  <Override PartName="/ppt/media/image33.jpeg" ContentType="image/jpeg"/>
  <Override PartName="/ppt/media/image2.jpeg" ContentType="image/jpeg"/>
  <Override PartName="/ppt/media/image34.jpeg" ContentType="image/jpeg"/>
  <Override PartName="/ppt/media/image38.jpeg" ContentType="image/jpeg"/>
  <Override PartName="/ppt/media/image39.jpeg" ContentType="image/jpeg"/>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
        <p:nvSpPr>
          <p:cNvPr id="27" name="PlaceHolder 2"/>
          <p:cNvSpPr>
            <a:spLocks noGrp="1"/>
          </p:cNvSpPr>
          <p:nvPr>
            <p:ph type="body"/>
          </p:nvPr>
        </p:nvSpPr>
        <p:spPr>
          <a:xfrm>
            <a:off x="457200" y="1600200"/>
            <a:ext cx="82296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28" name="PlaceHolder 3"/>
          <p:cNvSpPr>
            <a:spLocks noGrp="1"/>
          </p:cNvSpPr>
          <p:nvPr>
            <p:ph type="body"/>
          </p:nvPr>
        </p:nvSpPr>
        <p:spPr>
          <a:xfrm>
            <a:off x="457200" y="3964320"/>
            <a:ext cx="82296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
        <p:nvSpPr>
          <p:cNvPr id="6" name="PlaceHolder 2"/>
          <p:cNvSpPr>
            <a:spLocks noGrp="1"/>
          </p:cNvSpPr>
          <p:nvPr>
            <p:ph type="subTitle"/>
          </p:nvPr>
        </p:nvSpPr>
        <p:spPr>
          <a:xfrm>
            <a:off x="457200" y="1600200"/>
            <a:ext cx="8229600" cy="4525920"/>
          </a:xfrm>
          <a:prstGeom prst="rect">
            <a:avLst/>
          </a:prstGeom>
        </p:spPr>
        <p:txBody>
          <a:bodyPr lIns="0" rIns="0" tIns="0" bIns="0" anchor="ctr">
            <a:spAutoFit/>
          </a:bodyPr>
          <a:p>
            <a:pPr algn="ctr">
              <a:spcBef>
                <a:spcPts val="799"/>
              </a:spcBef>
            </a:pPr>
            <a:endParaRPr b="0" lang="en-U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
        <p:nvSpPr>
          <p:cNvPr id="8" name="PlaceHolder 2"/>
          <p:cNvSpPr>
            <a:spLocks noGrp="1"/>
          </p:cNvSpPr>
          <p:nvPr>
            <p:ph type="body"/>
          </p:nvPr>
        </p:nvSpPr>
        <p:spPr>
          <a:xfrm>
            <a:off x="457200" y="1600200"/>
            <a:ext cx="8229600" cy="4525920"/>
          </a:xfrm>
          <a:prstGeom prst="rect">
            <a:avLst/>
          </a:prstGeom>
        </p:spPr>
        <p:txBody>
          <a:bodyPr lIns="90000" rIns="90000" tIns="46800" bIns="46800">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
        <p:nvSpPr>
          <p:cNvPr id="10" name="PlaceHolder 2"/>
          <p:cNvSpPr>
            <a:spLocks noGrp="1"/>
          </p:cNvSpPr>
          <p:nvPr>
            <p:ph type="body"/>
          </p:nvPr>
        </p:nvSpPr>
        <p:spPr>
          <a:xfrm>
            <a:off x="457200" y="1600200"/>
            <a:ext cx="4015800" cy="452592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11" name="PlaceHolder 3"/>
          <p:cNvSpPr>
            <a:spLocks noGrp="1"/>
          </p:cNvSpPr>
          <p:nvPr>
            <p:ph type="body"/>
          </p:nvPr>
        </p:nvSpPr>
        <p:spPr>
          <a:xfrm>
            <a:off x="4674240" y="1600200"/>
            <a:ext cx="4015800" cy="4525920"/>
          </a:xfrm>
          <a:prstGeom prst="rect">
            <a:avLst/>
          </a:prstGeom>
        </p:spPr>
        <p:txBody>
          <a:bodyPr lIns="90000" rIns="90000" tIns="46800" bIns="46800">
            <a:normAutofit/>
          </a:bodyPr>
          <a:p>
            <a:endParaRPr b="0" lang="en-U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rIns="0" tIns="0" bIns="0" anchor="ctr">
            <a:spAutoFit/>
          </a:bodyPr>
          <a:p>
            <a:pPr algn="ctr">
              <a:spcBef>
                <a:spcPts val="799"/>
              </a:spcBef>
            </a:pPr>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16" name="PlaceHolder 3"/>
          <p:cNvSpPr>
            <a:spLocks noGrp="1"/>
          </p:cNvSpPr>
          <p:nvPr>
            <p:ph type="body"/>
          </p:nvPr>
        </p:nvSpPr>
        <p:spPr>
          <a:xfrm>
            <a:off x="4674240" y="1600200"/>
            <a:ext cx="4015800" cy="452592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
        <p:nvSpPr>
          <p:cNvPr id="19" name="PlaceHolder 2"/>
          <p:cNvSpPr>
            <a:spLocks noGrp="1"/>
          </p:cNvSpPr>
          <p:nvPr>
            <p:ph type="body"/>
          </p:nvPr>
        </p:nvSpPr>
        <p:spPr>
          <a:xfrm>
            <a:off x="457200" y="1600200"/>
            <a:ext cx="4015800" cy="452592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rIns="90000" tIns="46800" bIns="46800" anchor="ctr">
            <a:spAutoFit/>
          </a:bodyPr>
          <a:p>
            <a:pPr algn="ctr"/>
            <a:endParaRPr b="0" lang="en-US" sz="4400" spc="-1" strike="noStrike">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
        <p:nvSpPr>
          <p:cNvPr id="25" name="PlaceHolder 4"/>
          <p:cNvSpPr>
            <a:spLocks noGrp="1"/>
          </p:cNvSpPr>
          <p:nvPr>
            <p:ph type="body"/>
          </p:nvPr>
        </p:nvSpPr>
        <p:spPr>
          <a:xfrm>
            <a:off x="457200" y="3964320"/>
            <a:ext cx="8229600" cy="2158560"/>
          </a:xfrm>
          <a:prstGeom prst="rect">
            <a:avLst/>
          </a:prstGeom>
        </p:spPr>
        <p:txBody>
          <a:bodyPr lIns="90000" rIns="90000" tIns="46800" bIns="46800">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320"/>
            <a:ext cx="8229600" cy="1143000"/>
          </a:xfrm>
          <a:prstGeom prst="rect">
            <a:avLst/>
          </a:prstGeom>
        </p:spPr>
        <p:txBody>
          <a:bodyPr lIns="90000" rIns="90000" tIns="46800" bIns="46800" anchor="ctr">
            <a:noAutofit/>
          </a:bodyPr>
          <a:p>
            <a:pPr algn="ctr"/>
            <a:r>
              <a:rPr b="0" lang="en-US" sz="4400" spc="-1" strike="noStrike">
                <a:solidFill>
                  <a:srgbClr val="000000"/>
                </a:solidFill>
                <a:latin typeface="Calibri"/>
              </a:rPr>
              <a:t>Click to edit the title text format</a:t>
            </a:r>
            <a:endParaRPr b="0" lang="en-US" sz="4400" spc="-1" strike="noStrike">
              <a:solidFill>
                <a:srgbClr val="000000"/>
              </a:solidFill>
              <a:latin typeface="Calibri"/>
            </a:endParaRPr>
          </a:p>
        </p:txBody>
      </p:sp>
      <p:sp>
        <p:nvSpPr>
          <p:cNvPr id="1" name="PlaceHolder 2"/>
          <p:cNvSpPr>
            <a:spLocks noGrp="1"/>
          </p:cNvSpPr>
          <p:nvPr>
            <p:ph type="body"/>
          </p:nvPr>
        </p:nvSpPr>
        <p:spPr>
          <a:xfrm>
            <a:off x="457200" y="1600200"/>
            <a:ext cx="8229600" cy="4525920"/>
          </a:xfrm>
          <a:prstGeom prst="rect">
            <a:avLst/>
          </a:prstGeom>
        </p:spPr>
        <p:txBody>
          <a:bodyPr lIns="90000" rIns="90000" tIns="46800" bIns="46800">
            <a:normAutofit/>
          </a:bodyPr>
          <a:p>
            <a:pPr marL="342720" indent="-342720">
              <a:spcBef>
                <a:spcPts val="799"/>
              </a:spcBef>
              <a:buClr>
                <a:srgbClr val="000000"/>
              </a:buClr>
              <a:buFont typeface="Arial"/>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742680" indent="-285480">
              <a:spcBef>
                <a:spcPts val="799"/>
              </a:spcBef>
              <a:buClr>
                <a:srgbClr val="000000"/>
              </a:buClr>
              <a:buFont typeface="Arial"/>
              <a:buChar char="–"/>
            </a:pPr>
            <a:r>
              <a:rPr b="0" lang="en-US" sz="3200" spc="-1" strike="noStrike">
                <a:solidFill>
                  <a:srgbClr val="000000"/>
                </a:solidFill>
                <a:latin typeface="Calibri"/>
              </a:rPr>
              <a:t>Second Outline Level</a:t>
            </a:r>
            <a:endParaRPr b="0" lang="en-US" sz="3200" spc="-1" strike="noStrike">
              <a:solidFill>
                <a:srgbClr val="000000"/>
              </a:solidFill>
              <a:latin typeface="Calibri"/>
            </a:endParaRPr>
          </a:p>
          <a:p>
            <a:pPr lvl="2" marL="1143000" indent="-228600">
              <a:spcBef>
                <a:spcPts val="799"/>
              </a:spcBef>
              <a:buClr>
                <a:srgbClr val="000000"/>
              </a:buClr>
              <a:buFont typeface="Arial"/>
              <a:buChar char="•"/>
            </a:pPr>
            <a:r>
              <a:rPr b="0" lang="en-US" sz="3200" spc="-1" strike="noStrike">
                <a:solidFill>
                  <a:srgbClr val="000000"/>
                </a:solidFill>
                <a:latin typeface="Calibri"/>
              </a:rPr>
              <a:t>Third Outline Level</a:t>
            </a:r>
            <a:endParaRPr b="0" lang="en-US" sz="3200" spc="-1" strike="noStrike">
              <a:solidFill>
                <a:srgbClr val="000000"/>
              </a:solidFill>
              <a:latin typeface="Calibri"/>
            </a:endParaRPr>
          </a:p>
          <a:p>
            <a:pPr lvl="3" marL="1600200" indent="-228600">
              <a:spcBef>
                <a:spcPts val="799"/>
              </a:spcBef>
              <a:buClr>
                <a:srgbClr val="000000"/>
              </a:buClr>
              <a:buFont typeface="Arial"/>
              <a:buChar char="–"/>
            </a:pPr>
            <a:r>
              <a:rPr b="0" lang="en-US" sz="3200" spc="-1" strike="noStrike">
                <a:solidFill>
                  <a:srgbClr val="000000"/>
                </a:solidFill>
                <a:latin typeface="Calibri"/>
              </a:rPr>
              <a:t>Fourth Outline Level</a:t>
            </a:r>
            <a:endParaRPr b="0" lang="en-US" sz="3200" spc="-1" strike="noStrike">
              <a:solidFill>
                <a:srgbClr val="000000"/>
              </a:solidFill>
              <a:latin typeface="Calibri"/>
            </a:endParaRPr>
          </a:p>
          <a:p>
            <a:pPr lvl="4" marL="2057400" indent="-228600">
              <a:spcBef>
                <a:spcPts val="799"/>
              </a:spcBef>
              <a:buClr>
                <a:srgbClr val="000000"/>
              </a:buClr>
              <a:buFont typeface="Arial"/>
              <a:buChar char="»"/>
            </a:pPr>
            <a:r>
              <a:rPr b="0" lang="en-US" sz="3200" spc="-1" strike="noStrike">
                <a:solidFill>
                  <a:srgbClr val="000000"/>
                </a:solidFill>
                <a:latin typeface="Calibri"/>
              </a:rPr>
              <a:t>Fifth Outline Level</a:t>
            </a:r>
            <a:endParaRPr b="0" lang="en-US" sz="3200" spc="-1" strike="noStrike">
              <a:solidFill>
                <a:srgbClr val="000000"/>
              </a:solidFill>
              <a:latin typeface="Calibri"/>
            </a:endParaRPr>
          </a:p>
          <a:p>
            <a:pPr lvl="5" marL="2057400" indent="-228600">
              <a:spcBef>
                <a:spcPts val="799"/>
              </a:spcBef>
              <a:buClr>
                <a:srgbClr val="000000"/>
              </a:buClr>
              <a:buFont typeface="Arial"/>
              <a:buChar char="»"/>
            </a:pPr>
            <a:r>
              <a:rPr b="0" lang="en-US" sz="3200" spc="-1" strike="noStrike">
                <a:solidFill>
                  <a:srgbClr val="000000"/>
                </a:solidFill>
                <a:latin typeface="Calibri"/>
              </a:rPr>
              <a:t>Sixth Outline Level</a:t>
            </a:r>
            <a:endParaRPr b="0" lang="en-US" sz="3200" spc="-1" strike="noStrike">
              <a:solidFill>
                <a:srgbClr val="000000"/>
              </a:solidFill>
              <a:latin typeface="Calibri"/>
            </a:endParaRPr>
          </a:p>
          <a:p>
            <a:pPr lvl="6" marL="2057400" indent="-228600">
              <a:spcBef>
                <a:spcPts val="799"/>
              </a:spcBef>
              <a:buClr>
                <a:srgbClr val="000000"/>
              </a:buClr>
              <a:buFont typeface="Arial"/>
              <a:buChar char="»"/>
            </a:pPr>
            <a:r>
              <a:rPr b="0" lang="en-US" sz="3200" spc="-1" strike="noStrike">
                <a:solidFill>
                  <a:srgbClr val="000000"/>
                </a:solidFill>
                <a:latin typeface="Calibri"/>
              </a:rPr>
              <a:t>Seventh Outline Level</a:t>
            </a:r>
            <a:endParaRPr b="0" lang="en-US" sz="3200" spc="-1" strike="noStrike">
              <a:solidFill>
                <a:srgbClr val="000000"/>
              </a:solidFill>
              <a:latin typeface="Calibri"/>
            </a:endParaRPr>
          </a:p>
        </p:txBody>
      </p:sp>
      <p:sp>
        <p:nvSpPr>
          <p:cNvPr id="2" name="PlaceHolder 3"/>
          <p:cNvSpPr>
            <a:spLocks noGrp="1"/>
          </p:cNvSpPr>
          <p:nvPr>
            <p:ph type="dt"/>
          </p:nvPr>
        </p:nvSpPr>
        <p:spPr>
          <a:xfrm>
            <a:off x="456840" y="6356520"/>
            <a:ext cx="2133720" cy="365040"/>
          </a:xfrm>
          <a:prstGeom prst="rect">
            <a:avLst/>
          </a:prstGeom>
        </p:spPr>
        <p:txBody>
          <a:bodyPr lIns="90000" rIns="90000" tIns="46800" bIns="46800" anchor="ctr">
            <a:noAutofit/>
          </a:bodyPr>
          <a:p>
            <a:pPr>
              <a:lnSpc>
                <a:spcPct val="100000"/>
              </a:lnSpc>
            </a:pPr>
            <a:r>
              <a:rPr b="0" lang="ru-RU" sz="1200" spc="-1" strike="noStrike">
                <a:solidFill>
                  <a:srgbClr val="898989"/>
                </a:solidFill>
                <a:latin typeface="Calibri"/>
              </a:rPr>
              <a:t>&lt;date/time&gt;</a:t>
            </a:r>
            <a:endParaRPr b="0" lang="en-US" sz="1200" spc="-1" strike="noStrike">
              <a:solidFill>
                <a:srgbClr val="000000"/>
              </a:solidFill>
              <a:latin typeface="Arial"/>
            </a:endParaRPr>
          </a:p>
        </p:txBody>
      </p:sp>
      <p:sp>
        <p:nvSpPr>
          <p:cNvPr id="3" name="PlaceHolder 4"/>
          <p:cNvSpPr>
            <a:spLocks noGrp="1"/>
          </p:cNvSpPr>
          <p:nvPr>
            <p:ph type="ftr"/>
          </p:nvPr>
        </p:nvSpPr>
        <p:spPr>
          <a:xfrm>
            <a:off x="3124080" y="6356520"/>
            <a:ext cx="289584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4" name="PlaceHolder 5"/>
          <p:cNvSpPr>
            <a:spLocks noGrp="1"/>
          </p:cNvSpPr>
          <p:nvPr>
            <p:ph type="sldNum"/>
          </p:nvPr>
        </p:nvSpPr>
        <p:spPr>
          <a:xfrm>
            <a:off x="6552720" y="6356520"/>
            <a:ext cx="2133720" cy="365040"/>
          </a:xfrm>
          <a:prstGeom prst="rect">
            <a:avLst/>
          </a:prstGeom>
        </p:spPr>
        <p:txBody>
          <a:bodyPr lIns="90000" rIns="90000" tIns="46800" bIns="46800" anchor="ctr">
            <a:noAutofit/>
          </a:bodyPr>
          <a:p>
            <a:pPr algn="r">
              <a:lnSpc>
                <a:spcPct val="100000"/>
              </a:lnSpc>
            </a:pPr>
            <a:fld id="{E1C53B47-C4DC-4CC2-BE0C-114835948B6F}" type="slidenum">
              <a:rPr b="0" lang="ru-RU" sz="1200" spc="-1" strike="noStrike">
                <a:solidFill>
                  <a:srgbClr val="898989"/>
                </a:solidFill>
                <a:latin typeface="Calibri"/>
              </a:rPr>
              <a:t>&lt;number&gt;</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jpe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image" Target="../media/image47.jpe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Picture 2" descr="C:\Documents and Settings\Ольга\Рабочий стол\картинки\грибы\2podberezovik.jpg"/>
          <p:cNvPicPr/>
          <p:nvPr/>
        </p:nvPicPr>
        <p:blipFill>
          <a:blip r:embed="rId1"/>
          <a:stretch/>
        </p:blipFill>
        <p:spPr>
          <a:xfrm>
            <a:off x="285840" y="2786040"/>
            <a:ext cx="2824200" cy="2071800"/>
          </a:xfrm>
          <a:prstGeom prst="rect">
            <a:avLst/>
          </a:prstGeom>
          <a:ln>
            <a:noFill/>
          </a:ln>
        </p:spPr>
      </p:pic>
      <p:pic>
        <p:nvPicPr>
          <p:cNvPr id="42" name="Picture 4" descr="C:\Documents and Settings\Ольга\Рабочий стол\картинки\грибы\маслята2.jpg"/>
          <p:cNvPicPr/>
          <p:nvPr/>
        </p:nvPicPr>
        <p:blipFill>
          <a:blip r:embed="rId2"/>
          <a:stretch/>
        </p:blipFill>
        <p:spPr>
          <a:xfrm>
            <a:off x="3214800" y="4357800"/>
            <a:ext cx="2857320" cy="2143080"/>
          </a:xfrm>
          <a:prstGeom prst="rect">
            <a:avLst/>
          </a:prstGeom>
          <a:ln>
            <a:noFill/>
          </a:ln>
        </p:spPr>
      </p:pic>
      <p:pic>
        <p:nvPicPr>
          <p:cNvPr id="43" name="Picture 5" descr="C:\Documents and Settings\Ольга\Рабочий стол\картинки\грибы\лисички2.jpg"/>
          <p:cNvPicPr/>
          <p:nvPr/>
        </p:nvPicPr>
        <p:blipFill>
          <a:blip r:embed="rId3"/>
          <a:stretch/>
        </p:blipFill>
        <p:spPr>
          <a:xfrm>
            <a:off x="6143760" y="2571840"/>
            <a:ext cx="2786040" cy="2090520"/>
          </a:xfrm>
          <a:prstGeom prst="rect">
            <a:avLst/>
          </a:prstGeom>
          <a:ln>
            <a:noFill/>
          </a:ln>
        </p:spPr>
      </p:pic>
      <p:sp>
        <p:nvSpPr>
          <p:cNvPr id="44" name="TextShape 1"/>
          <p:cNvSpPr txBox="1"/>
          <p:nvPr/>
        </p:nvSpPr>
        <p:spPr>
          <a:xfrm>
            <a:off x="250560" y="-3051000"/>
            <a:ext cx="8785080" cy="9294480"/>
          </a:xfrm>
          <a:prstGeom prst="rect">
            <a:avLst/>
          </a:prstGeom>
          <a:noFill/>
          <a:ln>
            <a:noFill/>
          </a:ln>
        </p:spPr>
        <p:txBody>
          <a:bodyPr anchor="ctr">
            <a:noAutofit/>
          </a:bodyPr>
          <a:p>
            <a:pPr algn="ctr">
              <a:lnSpc>
                <a:spcPct val="100000"/>
              </a:lnSpc>
            </a:pPr>
            <a:r>
              <a:rPr b="1" lang="ru-RU" sz="10700" spc="-1" strike="noStrike">
                <a:solidFill>
                  <a:srgbClr val="ff0000"/>
                </a:solidFill>
                <a:latin typeface="Times New Roman"/>
                <a:ea typeface="Times New Roman"/>
              </a:rPr>
              <a:t>Грибы</a:t>
            </a:r>
            <a:br/>
            <a:r>
              <a:rPr b="1" lang="ru-RU" sz="4400" spc="-1" strike="noStrike">
                <a:solidFill>
                  <a:srgbClr val="ff0000"/>
                </a:solidFill>
                <a:latin typeface="Times New Roman"/>
                <a:ea typeface="Times New Roman"/>
              </a:rPr>
              <a:t>какие они?</a:t>
            </a:r>
            <a:br/>
            <a:br/>
            <a:r>
              <a:rPr b="1" lang="ru-RU" sz="2000" spc="-1" strike="noStrike">
                <a:solidFill>
                  <a:srgbClr val="ff0000"/>
                </a:solidFill>
                <a:latin typeface="Times New Roman"/>
                <a:ea typeface="Times New Roman"/>
              </a:rPr>
              <a:t>Составила старший воспитатель</a:t>
            </a:r>
            <a:br/>
            <a:r>
              <a:rPr b="1" lang="ru-RU" sz="2000" spc="-1" strike="noStrike">
                <a:solidFill>
                  <a:srgbClr val="ff0000"/>
                </a:solidFill>
                <a:latin typeface="Times New Roman"/>
                <a:ea typeface="Times New Roman"/>
              </a:rPr>
              <a:t>Яркина Светлана Александровна</a:t>
            </a:r>
            <a:endParaRPr b="0" lang="en-US" sz="2000" spc="-1" strike="noStrike">
              <a:solidFill>
                <a:srgbClr val="000000"/>
              </a:solidFill>
              <a:latin typeface="Calibri"/>
            </a:endParaRPr>
          </a:p>
        </p:txBody>
      </p:sp>
    </p:spTree>
  </p:cSld>
  <p:transition spd="med">
    <p:pull dir="lu"/>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51">
                                  <p:stCondLst>
                                    <p:cond delay="0"/>
                                  </p:stCondLst>
                                  <p:childTnLst>
                                    <p:set>
                                      <p:cBhvr>
                                        <p:cTn id="6" dur="1" fill="hold">
                                          <p:stCondLst>
                                            <p:cond delay="0"/>
                                          </p:stCondLst>
                                        </p:cTn>
                                        <p:tgtEl>
                                          <p:spTgt spid="44"/>
                                        </p:tgtEl>
                                        <p:attrNameLst>
                                          <p:attrName>style.visibility</p:attrName>
                                        </p:attrNameLst>
                                      </p:cBhvr>
                                      <p:to>
                                        <p:strVal val="visible"/>
                                      </p:to>
                                    </p:set>
                                    <p:animEffect filter="fade" transition="in">
                                      <p:cBhvr additive="repl">
                                        <p:cTn id="7" dur="770"/>
                                        <p:tgtEl>
                                          <p:spTgt spid="44"/>
                                        </p:tgtEl>
                                      </p:cBhvr>
                                    </p:animEffect>
                                    <p:set>
                                      <p:cBhvr>
                                        <p:cTn id="8" dur="770" fill="hold"/>
                                        <p:tgtEl>
                                          <p:spTgt spid="44"/>
                                        </p:tgtEl>
                                        <p:attrNameLst>
                                          <p:attrName>ppt_x</p:attrName>
                                        </p:attrNameLst>
                                      </p:cBhvr>
                                      <p:to>
                                        <p:strVal val="(0.5)"/>
                                      </p:to>
                                    </p:set>
                                    <p:anim calcmode="lin" valueType="num" to="(x)">
                                      <p:cBhvr additive="repl">
                                        <p:cTn id="9" dur="1230" fill="hold">
                                          <p:stCondLst>
                                            <p:cond delay="770"/>
                                          </p:stCondLst>
                                        </p:cTn>
                                        <p:tgtEl>
                                          <p:spTgt spid="44"/>
                                        </p:tgtEl>
                                        <p:attrNameLst>
                                          <p:attrName>ppt_x</p:attrName>
                                        </p:attrNameLst>
                                      </p:cBhvr>
                                    </p:anim>
                                    <p:set>
                                      <p:cBhvr>
                                        <p:cTn id="10" dur="770" fill="hold"/>
                                        <p:tgtEl>
                                          <p:spTgt spid="44"/>
                                        </p:tgtEl>
                                        <p:attrNameLst>
                                          <p:attrName>ppt_y</p:attrName>
                                        </p:attrNameLst>
                                      </p:cBhvr>
                                      <p:to>
                                        <p:strVal val="(#ppt_y+0.4)"/>
                                      </p:to>
                                    </p:set>
                                    <p:anim calcmode="lin" valueType="num" to="(y)">
                                      <p:cBhvr additive="repl">
                                        <p:cTn id="11" dur="1230" fill="hold">
                                          <p:stCondLst>
                                            <p:cond delay="770"/>
                                          </p:stCondLst>
                                        </p:cTn>
                                        <p:tgtEl>
                                          <p:spTgt spid="44"/>
                                        </p:tgtEl>
                                        <p:attrNameLst>
                                          <p:attrName>ppt_y</p:attrName>
                                        </p:attrNameLst>
                                      </p:cBhvr>
                                    </p:anim>
                                  </p:childTnLst>
                                </p:cTn>
                              </p:par>
                            </p:childTnLst>
                          </p:cTn>
                        </p:par>
                        <p:par>
                          <p:cTn id="12" fill="hold">
                            <p:stCondLst>
                              <p:cond delay="2000"/>
                            </p:stCondLst>
                            <p:childTnLst>
                              <p:par>
                                <p:cTn id="13" nodeType="afterEffect" fill="hold" presetClass="entr" presetID="23" presetSubtype="16">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repl">
                                        <p:cTn id="15" dur="1000" fill="hold"/>
                                        <p:tgtEl>
                                          <p:spTgt spid="41"/>
                                        </p:tgtEl>
                                        <p:attrNameLst>
                                          <p:attrName>ppt_w</p:attrName>
                                        </p:attrNameLst>
                                      </p:cBhvr>
                                      <p:tavLst>
                                        <p:tav tm="0">
                                          <p:val>
                                            <p:fltVal val="0"/>
                                          </p:val>
                                        </p:tav>
                                        <p:tav tm="100000">
                                          <p:val>
                                            <p:strVal val="#ppt_w"/>
                                          </p:val>
                                        </p:tav>
                                      </p:tavLst>
                                    </p:anim>
                                    <p:anim calcmode="lin" valueType="num">
                                      <p:cBhvr additive="repl">
                                        <p:cTn id="16" dur="1000" fill="hold"/>
                                        <p:tgtEl>
                                          <p:spTgt spid="41"/>
                                        </p:tgtEl>
                                        <p:attrNameLst>
                                          <p:attrName>ppt_h</p:attrName>
                                        </p:attrNameLst>
                                      </p:cBhvr>
                                      <p:tavLst>
                                        <p:tav tm="0">
                                          <p:val>
                                            <p:fltVal val="0"/>
                                          </p:val>
                                        </p:tav>
                                        <p:tav tm="100000">
                                          <p:val>
                                            <p:strVal val="#ppt_h"/>
                                          </p:val>
                                        </p:tav>
                                      </p:tavLst>
                                    </p:anim>
                                  </p:childTnLst>
                                </p:cTn>
                              </p:par>
                              <p:par>
                                <p:cTn id="17" nodeType="withEffect" fill="hold" presetClass="entr" presetID="23" presetSubtype="16">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repl">
                                        <p:cTn id="19" dur="1000" fill="hold"/>
                                        <p:tgtEl>
                                          <p:spTgt spid="42"/>
                                        </p:tgtEl>
                                        <p:attrNameLst>
                                          <p:attrName>ppt_w</p:attrName>
                                        </p:attrNameLst>
                                      </p:cBhvr>
                                      <p:tavLst>
                                        <p:tav tm="0">
                                          <p:val>
                                            <p:fltVal val="0"/>
                                          </p:val>
                                        </p:tav>
                                        <p:tav tm="100000">
                                          <p:val>
                                            <p:strVal val="#ppt_w"/>
                                          </p:val>
                                        </p:tav>
                                      </p:tavLst>
                                    </p:anim>
                                    <p:anim calcmode="lin" valueType="num">
                                      <p:cBhvr additive="repl">
                                        <p:cTn id="20" dur="1000" fill="hold"/>
                                        <p:tgtEl>
                                          <p:spTgt spid="42"/>
                                        </p:tgtEl>
                                        <p:attrNameLst>
                                          <p:attrName>ppt_h</p:attrName>
                                        </p:attrNameLst>
                                      </p:cBhvr>
                                      <p:tavLst>
                                        <p:tav tm="0">
                                          <p:val>
                                            <p:fltVal val="0"/>
                                          </p:val>
                                        </p:tav>
                                        <p:tav tm="100000">
                                          <p:val>
                                            <p:strVal val="#ppt_h"/>
                                          </p:val>
                                        </p:tav>
                                      </p:tavLst>
                                    </p:anim>
                                  </p:childTnLst>
                                </p:cTn>
                              </p:par>
                              <p:par>
                                <p:cTn id="21" nodeType="withEffect" fill="hold" presetClass="entr" presetID="23" presetSubtype="16">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repl">
                                        <p:cTn id="23" dur="1000" fill="hold"/>
                                        <p:tgtEl>
                                          <p:spTgt spid="43"/>
                                        </p:tgtEl>
                                        <p:attrNameLst>
                                          <p:attrName>ppt_w</p:attrName>
                                        </p:attrNameLst>
                                      </p:cBhvr>
                                      <p:tavLst>
                                        <p:tav tm="0">
                                          <p:val>
                                            <p:fltVal val="0"/>
                                          </p:val>
                                        </p:tav>
                                        <p:tav tm="100000">
                                          <p:val>
                                            <p:strVal val="#ppt_w"/>
                                          </p:val>
                                        </p:tav>
                                      </p:tavLst>
                                    </p:anim>
                                    <p:anim calcmode="lin" valueType="num">
                                      <p:cBhvr additive="repl">
                                        <p:cTn id="24" dur="1000" fill="hold"/>
                                        <p:tgtEl>
                                          <p:spTgt spid="43"/>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Маслята</a:t>
            </a:r>
            <a:endParaRPr b="0" lang="en-US" sz="4400" spc="-1" strike="noStrike">
              <a:solidFill>
                <a:srgbClr val="000000"/>
              </a:solidFill>
              <a:latin typeface="Calibri"/>
            </a:endParaRPr>
          </a:p>
        </p:txBody>
      </p:sp>
      <p:sp>
        <p:nvSpPr>
          <p:cNvPr id="74" name="TextShape 2"/>
          <p:cNvSpPr txBox="1"/>
          <p:nvPr/>
        </p:nvSpPr>
        <p:spPr>
          <a:xfrm>
            <a:off x="4357440" y="1642680"/>
            <a:ext cx="4614840" cy="3257640"/>
          </a:xfrm>
          <a:prstGeom prst="rect">
            <a:avLst/>
          </a:prstGeom>
          <a:noFill/>
          <a:ln>
            <a:noFill/>
          </a:ln>
        </p:spPr>
        <p:txBody>
          <a:bodyPr>
            <a:normAutofit/>
          </a:bodyPr>
          <a:p>
            <a:pPr marL="342720" indent="-342720">
              <a:spcBef>
                <a:spcPts val="697"/>
              </a:spcBef>
            </a:pPr>
            <a:r>
              <a:rPr b="0" lang="ru-RU" sz="3200" spc="-1" strike="noStrike">
                <a:solidFill>
                  <a:srgbClr val="002060"/>
                </a:solidFill>
                <a:latin typeface="Calibri"/>
              </a:rPr>
              <a:t> </a:t>
            </a:r>
            <a:r>
              <a:rPr b="1" lang="ru-RU" sz="2800" spc="-1" strike="noStrike">
                <a:solidFill>
                  <a:srgbClr val="002060"/>
                </a:solidFill>
                <a:latin typeface="Times New Roman"/>
                <a:ea typeface="Times New Roman"/>
              </a:rPr>
              <a:t>Выросли маслята – </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Дружные ребята.</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Шляпки маслянистые,</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Нежно-золотистые,</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Словно блинчики румяны</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Разбежались по полянам.</a:t>
            </a:r>
            <a:endParaRPr b="0" lang="en-US" sz="2800" spc="-1" strike="noStrike">
              <a:solidFill>
                <a:srgbClr val="000000"/>
              </a:solidFill>
              <a:latin typeface="Calibri"/>
            </a:endParaRPr>
          </a:p>
        </p:txBody>
      </p:sp>
      <p:pic>
        <p:nvPicPr>
          <p:cNvPr id="75" name="Picture 3" descr="C:\Documents and Settings\Ольга\Рабочий стол\картинки\грибы\маслята.jpg"/>
          <p:cNvPicPr/>
          <p:nvPr/>
        </p:nvPicPr>
        <p:blipFill>
          <a:blip r:embed="rId1"/>
          <a:stretch/>
        </p:blipFill>
        <p:spPr>
          <a:xfrm>
            <a:off x="500040" y="1571760"/>
            <a:ext cx="3500640" cy="3638520"/>
          </a:xfrm>
          <a:prstGeom prst="rect">
            <a:avLst/>
          </a:prstGeom>
          <a:ln>
            <a:noFill/>
          </a:ln>
        </p:spPr>
      </p:pic>
    </p:spTree>
  </p:cSld>
  <p:transition spd="med">
    <p:pull dir="lu"/>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Маслята</a:t>
            </a:r>
            <a:endParaRPr b="0" lang="en-US" sz="4400" spc="-1" strike="noStrike">
              <a:solidFill>
                <a:srgbClr val="000000"/>
              </a:solidFill>
              <a:latin typeface="Calibri"/>
            </a:endParaRPr>
          </a:p>
        </p:txBody>
      </p:sp>
      <p:sp>
        <p:nvSpPr>
          <p:cNvPr id="77" name="TextShape 2"/>
          <p:cNvSpPr txBox="1"/>
          <p:nvPr/>
        </p:nvSpPr>
        <p:spPr>
          <a:xfrm>
            <a:off x="357120" y="4000680"/>
            <a:ext cx="8229600" cy="2428560"/>
          </a:xfrm>
          <a:prstGeom prst="rect">
            <a:avLst/>
          </a:prstGeom>
          <a:noFill/>
          <a:ln>
            <a:noFill/>
          </a:ln>
        </p:spPr>
        <p:txBody>
          <a:bodyPr>
            <a:normAutofit/>
          </a:bodyPr>
          <a:p>
            <a:pPr marL="342720" indent="-342720">
              <a:lnSpc>
                <a:spcPct val="90000"/>
              </a:lnSpc>
              <a:spcBef>
                <a:spcPts val="697"/>
              </a:spcBef>
            </a:pPr>
            <a:r>
              <a:rPr b="1" lang="ru-RU" sz="2800" spc="-1" strike="noStrike">
                <a:solidFill>
                  <a:srgbClr val="002060"/>
                </a:solidFill>
                <a:latin typeface="Times New Roman"/>
                <a:ea typeface="Times New Roman"/>
              </a:rPr>
              <a:t>   </a:t>
            </a:r>
            <a:r>
              <a:rPr b="1" lang="ru-RU" sz="2800" spc="-1" strike="noStrike">
                <a:solidFill>
                  <a:srgbClr val="002060"/>
                </a:solidFill>
                <a:latin typeface="Times New Roman"/>
                <a:ea typeface="Times New Roman"/>
              </a:rPr>
              <a:t>В самом деле, шляпка у маслёнка будто смазана маслом, она блестит и напоминает румяный блин. Отсюда и название. Маслята чаще всего растут на солнечных сосновых опушках, где земля густо усыпана высохшими сосновыми иголками.</a:t>
            </a:r>
            <a:endParaRPr b="0" lang="en-US" sz="2800" spc="-1" strike="noStrike">
              <a:solidFill>
                <a:srgbClr val="000000"/>
              </a:solidFill>
              <a:latin typeface="Calibri"/>
            </a:endParaRPr>
          </a:p>
        </p:txBody>
      </p:sp>
      <p:pic>
        <p:nvPicPr>
          <p:cNvPr id="78" name="Picture 2" descr="C:\Documents and Settings\Ольга\Рабочий стол\картинки\грибы\маслята3.jpg"/>
          <p:cNvPicPr/>
          <p:nvPr/>
        </p:nvPicPr>
        <p:blipFill>
          <a:blip r:embed="rId1"/>
          <a:stretch/>
        </p:blipFill>
        <p:spPr>
          <a:xfrm>
            <a:off x="571680" y="1357200"/>
            <a:ext cx="3509640" cy="2500560"/>
          </a:xfrm>
          <a:prstGeom prst="rect">
            <a:avLst/>
          </a:prstGeom>
          <a:ln>
            <a:noFill/>
          </a:ln>
        </p:spPr>
      </p:pic>
      <p:pic>
        <p:nvPicPr>
          <p:cNvPr id="79" name="Picture 3" descr="C:\Documents and Settings\Ольга\Рабочий стол\картинки\грибы\маслята2.jpg"/>
          <p:cNvPicPr/>
          <p:nvPr/>
        </p:nvPicPr>
        <p:blipFill>
          <a:blip r:embed="rId2"/>
          <a:stretch/>
        </p:blipFill>
        <p:spPr>
          <a:xfrm>
            <a:off x="4857840" y="1357200"/>
            <a:ext cx="3465360" cy="2492640"/>
          </a:xfrm>
          <a:prstGeom prst="rect">
            <a:avLst/>
          </a:prstGeom>
          <a:ln>
            <a:noFill/>
          </a:ln>
        </p:spPr>
      </p:pic>
    </p:spTree>
  </p:cSld>
  <p:transition spd="med">
    <p:pull dir="lu"/>
  </p:transition>
  <p:timing>
    <p:tnLst>
      <p:par>
        <p:cTn id="106" dur="indefinite" restart="never" nodeType="tmRoot">
          <p:childTnLst>
            <p:seq>
              <p:cTn id="107" dur="indefinite" nodeType="mainSeq">
                <p:childTnLst>
                  <p:par>
                    <p:cTn id="108" fill="hold">
                      <p:stCondLst>
                        <p:cond delay="0"/>
                      </p:stCondLst>
                      <p:childTnLst>
                        <p:par>
                          <p:cTn id="109" fill="hold">
                            <p:stCondLst>
                              <p:cond delay="0"/>
                            </p:stCondLst>
                            <p:childTnLst>
                              <p:par>
                                <p:cTn id="110" nodeType="afterEffect" fill="hold" presetClass="entr" presetID="23" presetSubtype="16">
                                  <p:stCondLst>
                                    <p:cond delay="0"/>
                                  </p:stCondLst>
                                  <p:childTnLst>
                                    <p:set>
                                      <p:cBhvr>
                                        <p:cTn id="111" dur="1" fill="hold">
                                          <p:stCondLst>
                                            <p:cond delay="0"/>
                                          </p:stCondLst>
                                        </p:cTn>
                                        <p:tgtEl>
                                          <p:spTgt spid="76"/>
                                        </p:tgtEl>
                                        <p:attrNameLst>
                                          <p:attrName>style.visibility</p:attrName>
                                        </p:attrNameLst>
                                      </p:cBhvr>
                                      <p:to>
                                        <p:strVal val="visible"/>
                                      </p:to>
                                    </p:set>
                                    <p:anim calcmode="lin" valueType="num">
                                      <p:cBhvr additive="repl">
                                        <p:cTn id="112" dur="1000" fill="hold"/>
                                        <p:tgtEl>
                                          <p:spTgt spid="76"/>
                                        </p:tgtEl>
                                        <p:attrNameLst>
                                          <p:attrName>ppt_w</p:attrName>
                                        </p:attrNameLst>
                                      </p:cBhvr>
                                      <p:tavLst>
                                        <p:tav tm="0">
                                          <p:val>
                                            <p:fltVal val="0"/>
                                          </p:val>
                                        </p:tav>
                                        <p:tav tm="100000">
                                          <p:val>
                                            <p:strVal val="#ppt_w"/>
                                          </p:val>
                                        </p:tav>
                                      </p:tavLst>
                                    </p:anim>
                                    <p:anim calcmode="lin" valueType="num">
                                      <p:cBhvr additive="repl">
                                        <p:cTn id="113" dur="1000" fill="hold"/>
                                        <p:tgtEl>
                                          <p:spTgt spid="76"/>
                                        </p:tgtEl>
                                        <p:attrNameLst>
                                          <p:attrName>ppt_h</p:attrName>
                                        </p:attrNameLst>
                                      </p:cBhvr>
                                      <p:tavLst>
                                        <p:tav tm="0">
                                          <p:val>
                                            <p:fltVal val="0"/>
                                          </p:val>
                                        </p:tav>
                                        <p:tav tm="100000">
                                          <p:val>
                                            <p:strVal val="#ppt_h"/>
                                          </p:val>
                                        </p:tav>
                                      </p:tavLst>
                                    </p:anim>
                                  </p:childTnLst>
                                </p:cTn>
                              </p:par>
                              <p:par>
                                <p:cTn id="114" nodeType="withEffect" fill="hold" presetClass="entr" presetID="23" presetSubtype="16">
                                  <p:stCondLst>
                                    <p:cond delay="0"/>
                                  </p:stCondLst>
                                  <p:childTnLst>
                                    <p:set>
                                      <p:cBhvr>
                                        <p:cTn id="115" dur="1" fill="hold">
                                          <p:stCondLst>
                                            <p:cond delay="0"/>
                                          </p:stCondLst>
                                        </p:cTn>
                                        <p:tgtEl>
                                          <p:spTgt spid="78"/>
                                        </p:tgtEl>
                                        <p:attrNameLst>
                                          <p:attrName>style.visibility</p:attrName>
                                        </p:attrNameLst>
                                      </p:cBhvr>
                                      <p:to>
                                        <p:strVal val="visible"/>
                                      </p:to>
                                    </p:set>
                                    <p:anim calcmode="lin" valueType="num">
                                      <p:cBhvr additive="repl">
                                        <p:cTn id="116" dur="1000" fill="hold"/>
                                        <p:tgtEl>
                                          <p:spTgt spid="78"/>
                                        </p:tgtEl>
                                        <p:attrNameLst>
                                          <p:attrName>ppt_w</p:attrName>
                                        </p:attrNameLst>
                                      </p:cBhvr>
                                      <p:tavLst>
                                        <p:tav tm="0">
                                          <p:val>
                                            <p:fltVal val="0"/>
                                          </p:val>
                                        </p:tav>
                                        <p:tav tm="100000">
                                          <p:val>
                                            <p:strVal val="#ppt_w"/>
                                          </p:val>
                                        </p:tav>
                                      </p:tavLst>
                                    </p:anim>
                                    <p:anim calcmode="lin" valueType="num">
                                      <p:cBhvr additive="repl">
                                        <p:cTn id="117" dur="1000" fill="hold"/>
                                        <p:tgtEl>
                                          <p:spTgt spid="78"/>
                                        </p:tgtEl>
                                        <p:attrNameLst>
                                          <p:attrName>ppt_h</p:attrName>
                                        </p:attrNameLst>
                                      </p:cBhvr>
                                      <p:tavLst>
                                        <p:tav tm="0">
                                          <p:val>
                                            <p:fltVal val="0"/>
                                          </p:val>
                                        </p:tav>
                                        <p:tav tm="100000">
                                          <p:val>
                                            <p:strVal val="#ppt_h"/>
                                          </p:val>
                                        </p:tav>
                                      </p:tavLst>
                                    </p:anim>
                                  </p:childTnLst>
                                </p:cTn>
                              </p:par>
                              <p:par>
                                <p:cTn id="118" nodeType="withEffect" fill="hold" presetClass="entr" presetID="23" presetSubtype="16">
                                  <p:stCondLst>
                                    <p:cond delay="0"/>
                                  </p:stCondLst>
                                  <p:childTnLst>
                                    <p:set>
                                      <p:cBhvr>
                                        <p:cTn id="119" dur="1" fill="hold">
                                          <p:stCondLst>
                                            <p:cond delay="0"/>
                                          </p:stCondLst>
                                        </p:cTn>
                                        <p:tgtEl>
                                          <p:spTgt spid="79"/>
                                        </p:tgtEl>
                                        <p:attrNameLst>
                                          <p:attrName>style.visibility</p:attrName>
                                        </p:attrNameLst>
                                      </p:cBhvr>
                                      <p:to>
                                        <p:strVal val="visible"/>
                                      </p:to>
                                    </p:set>
                                    <p:anim calcmode="lin" valueType="num">
                                      <p:cBhvr additive="repl">
                                        <p:cTn id="120" dur="1000" fill="hold"/>
                                        <p:tgtEl>
                                          <p:spTgt spid="79"/>
                                        </p:tgtEl>
                                        <p:attrNameLst>
                                          <p:attrName>ppt_w</p:attrName>
                                        </p:attrNameLst>
                                      </p:cBhvr>
                                      <p:tavLst>
                                        <p:tav tm="0">
                                          <p:val>
                                            <p:fltVal val="0"/>
                                          </p:val>
                                        </p:tav>
                                        <p:tav tm="100000">
                                          <p:val>
                                            <p:strVal val="#ppt_w"/>
                                          </p:val>
                                        </p:tav>
                                      </p:tavLst>
                                    </p:anim>
                                    <p:anim calcmode="lin" valueType="num">
                                      <p:cBhvr additive="repl">
                                        <p:cTn id="121" dur="1000" fill="hold"/>
                                        <p:tgtEl>
                                          <p:spTgt spid="79"/>
                                        </p:tgtEl>
                                        <p:attrNameLst>
                                          <p:attrName>ppt_h</p:attrName>
                                        </p:attrNameLst>
                                      </p:cBhvr>
                                      <p:tavLst>
                                        <p:tav tm="0">
                                          <p:val>
                                            <p:fltVal val="0"/>
                                          </p:val>
                                        </p:tav>
                                        <p:tav tm="100000">
                                          <p:val>
                                            <p:strVal val="#ppt_h"/>
                                          </p:val>
                                        </p:tav>
                                      </p:tavLst>
                                    </p:anim>
                                  </p:childTnLst>
                                </p:cTn>
                              </p:par>
                            </p:childTnLst>
                          </p:cTn>
                        </p:par>
                        <p:par>
                          <p:cTn id="122" fill="hold">
                            <p:stCondLst>
                              <p:cond delay="1000"/>
                            </p:stCondLst>
                            <p:childTnLst>
                              <p:par>
                                <p:cTn id="123" nodeType="afterEffect" fill="hold" presetClass="entr" presetID="20">
                                  <p:stCondLst>
                                    <p:cond delay="0"/>
                                  </p:stCondLst>
                                  <p:childTnLst>
                                    <p:set>
                                      <p:cBhvr>
                                        <p:cTn id="124" dur="1" fill="hold">
                                          <p:stCondLst>
                                            <p:cond delay="0"/>
                                          </p:stCondLst>
                                        </p:cTn>
                                        <p:tgtEl>
                                          <p:spTgt spid="77">
                                            <p:txEl>
                                              <p:pRg st="0" end="0"/>
                                            </p:txEl>
                                          </p:spTgt>
                                        </p:tgtEl>
                                        <p:attrNameLst>
                                          <p:attrName>style.visibility</p:attrName>
                                        </p:attrNameLst>
                                      </p:cBhvr>
                                      <p:to>
                                        <p:strVal val="visible"/>
                                      </p:to>
                                    </p:set>
                                    <p:animEffect filter="wedge" transition="in">
                                      <p:cBhvr additive="repl">
                                        <p:cTn id="125" dur="2000"/>
                                        <p:tgtEl>
                                          <p:spTgt spid="77">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457200" y="274680"/>
            <a:ext cx="8229600" cy="86832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Моховик</a:t>
            </a:r>
            <a:endParaRPr b="0" lang="en-US" sz="4400" spc="-1" strike="noStrike">
              <a:solidFill>
                <a:srgbClr val="000000"/>
              </a:solidFill>
              <a:latin typeface="Calibri"/>
            </a:endParaRPr>
          </a:p>
        </p:txBody>
      </p:sp>
      <p:sp>
        <p:nvSpPr>
          <p:cNvPr id="81" name="TextShape 2"/>
          <p:cNvSpPr txBox="1"/>
          <p:nvPr/>
        </p:nvSpPr>
        <p:spPr>
          <a:xfrm>
            <a:off x="4571640" y="1785960"/>
            <a:ext cx="4357800" cy="3757680"/>
          </a:xfrm>
          <a:prstGeom prst="rect">
            <a:avLst/>
          </a:prstGeom>
          <a:noFill/>
          <a:ln>
            <a:noFill/>
          </a:ln>
        </p:spPr>
        <p:txBody>
          <a:bodyPr>
            <a:normAutofit/>
          </a:bodyPr>
          <a:p>
            <a:pPr marL="342720" indent="-342720">
              <a:lnSpc>
                <a:spcPct val="80000"/>
              </a:lnSpc>
              <a:spcBef>
                <a:spcPts val="649"/>
              </a:spcBef>
            </a:pPr>
            <a:r>
              <a:rPr b="0" lang="ru-RU" sz="3000" spc="-1" strike="noStrike">
                <a:solidFill>
                  <a:srgbClr val="002060"/>
                </a:solidFill>
                <a:latin typeface="Calibri"/>
              </a:rPr>
              <a:t> </a:t>
            </a:r>
            <a:r>
              <a:rPr b="1" lang="ru-RU" sz="2600" spc="-1" strike="noStrike">
                <a:solidFill>
                  <a:srgbClr val="002060"/>
                </a:solidFill>
                <a:latin typeface="Times New Roman"/>
                <a:ea typeface="Times New Roman"/>
              </a:rPr>
              <a:t>Моховик, моховик</a:t>
            </a:r>
            <a:endParaRPr b="0" lang="en-US" sz="2600" spc="-1" strike="noStrike">
              <a:solidFill>
                <a:srgbClr val="000000"/>
              </a:solidFill>
              <a:latin typeface="Calibri"/>
            </a:endParaRPr>
          </a:p>
          <a:p>
            <a:pPr marL="342720" indent="-342720">
              <a:lnSpc>
                <a:spcPct val="80000"/>
              </a:lnSpc>
              <a:spcBef>
                <a:spcPts val="649"/>
              </a:spcBef>
            </a:pPr>
            <a:r>
              <a:rPr b="1" lang="ru-RU" sz="2600" spc="-1" strike="noStrike">
                <a:solidFill>
                  <a:srgbClr val="002060"/>
                </a:solidFill>
                <a:latin typeface="Times New Roman"/>
                <a:ea typeface="Times New Roman"/>
              </a:rPr>
              <a:t>Жить на мхах густых привык.</a:t>
            </a:r>
            <a:endParaRPr b="0" lang="en-US" sz="2600" spc="-1" strike="noStrike">
              <a:solidFill>
                <a:srgbClr val="000000"/>
              </a:solidFill>
              <a:latin typeface="Calibri"/>
            </a:endParaRPr>
          </a:p>
          <a:p>
            <a:pPr marL="342720" indent="-342720">
              <a:lnSpc>
                <a:spcPct val="80000"/>
              </a:lnSpc>
              <a:spcBef>
                <a:spcPts val="649"/>
              </a:spcBef>
            </a:pPr>
            <a:r>
              <a:rPr b="1" lang="ru-RU" sz="2600" spc="-1" strike="noStrike">
                <a:solidFill>
                  <a:srgbClr val="002060"/>
                </a:solidFill>
                <a:latin typeface="Times New Roman"/>
                <a:ea typeface="Times New Roman"/>
              </a:rPr>
              <a:t>Утром умывается</a:t>
            </a:r>
            <a:endParaRPr b="0" lang="en-US" sz="2600" spc="-1" strike="noStrike">
              <a:solidFill>
                <a:srgbClr val="000000"/>
              </a:solidFill>
              <a:latin typeface="Calibri"/>
            </a:endParaRPr>
          </a:p>
          <a:p>
            <a:pPr marL="342720" indent="-342720">
              <a:lnSpc>
                <a:spcPct val="80000"/>
              </a:lnSpc>
              <a:spcBef>
                <a:spcPts val="649"/>
              </a:spcBef>
            </a:pPr>
            <a:r>
              <a:rPr b="1" lang="ru-RU" sz="2600" spc="-1" strike="noStrike">
                <a:solidFill>
                  <a:srgbClr val="002060"/>
                </a:solidFill>
                <a:latin typeface="Times New Roman"/>
                <a:ea typeface="Times New Roman"/>
              </a:rPr>
              <a:t>Он росой студёной,</a:t>
            </a:r>
            <a:endParaRPr b="0" lang="en-US" sz="2600" spc="-1" strike="noStrike">
              <a:solidFill>
                <a:srgbClr val="000000"/>
              </a:solidFill>
              <a:latin typeface="Calibri"/>
            </a:endParaRPr>
          </a:p>
          <a:p>
            <a:pPr marL="342720" indent="-342720">
              <a:lnSpc>
                <a:spcPct val="80000"/>
              </a:lnSpc>
              <a:spcBef>
                <a:spcPts val="649"/>
              </a:spcBef>
            </a:pPr>
            <a:r>
              <a:rPr b="1" lang="ru-RU" sz="2600" spc="-1" strike="noStrike">
                <a:solidFill>
                  <a:srgbClr val="002060"/>
                </a:solidFill>
                <a:latin typeface="Times New Roman"/>
                <a:ea typeface="Times New Roman"/>
              </a:rPr>
              <a:t>Ночью укрывается</a:t>
            </a:r>
            <a:endParaRPr b="0" lang="en-US" sz="2600" spc="-1" strike="noStrike">
              <a:solidFill>
                <a:srgbClr val="000000"/>
              </a:solidFill>
              <a:latin typeface="Calibri"/>
            </a:endParaRPr>
          </a:p>
          <a:p>
            <a:pPr marL="342720" indent="-342720">
              <a:lnSpc>
                <a:spcPct val="80000"/>
              </a:lnSpc>
              <a:spcBef>
                <a:spcPts val="649"/>
              </a:spcBef>
            </a:pPr>
            <a:r>
              <a:rPr b="1" lang="ru-RU" sz="2600" spc="-1" strike="noStrike">
                <a:solidFill>
                  <a:srgbClr val="002060"/>
                </a:solidFill>
                <a:latin typeface="Times New Roman"/>
                <a:ea typeface="Times New Roman"/>
              </a:rPr>
              <a:t>Тёплым мхом зелёным.</a:t>
            </a:r>
            <a:endParaRPr b="0" lang="en-US" sz="2600" spc="-1" strike="noStrike">
              <a:solidFill>
                <a:srgbClr val="000000"/>
              </a:solidFill>
              <a:latin typeface="Calibri"/>
            </a:endParaRPr>
          </a:p>
          <a:p>
            <a:pPr marL="342720" indent="-342720">
              <a:lnSpc>
                <a:spcPct val="80000"/>
              </a:lnSpc>
              <a:spcBef>
                <a:spcPts val="649"/>
              </a:spcBef>
            </a:pPr>
            <a:r>
              <a:rPr b="1" lang="ru-RU" sz="2600" spc="-1" strike="noStrike">
                <a:solidFill>
                  <a:srgbClr val="002060"/>
                </a:solidFill>
                <a:latin typeface="Times New Roman"/>
                <a:ea typeface="Times New Roman"/>
              </a:rPr>
              <a:t>Прячется во мху от нас – </a:t>
            </a:r>
            <a:endParaRPr b="0" lang="en-US" sz="2600" spc="-1" strike="noStrike">
              <a:solidFill>
                <a:srgbClr val="000000"/>
              </a:solidFill>
              <a:latin typeface="Calibri"/>
            </a:endParaRPr>
          </a:p>
          <a:p>
            <a:pPr marL="342720" indent="-342720">
              <a:lnSpc>
                <a:spcPct val="80000"/>
              </a:lnSpc>
              <a:spcBef>
                <a:spcPts val="649"/>
              </a:spcBef>
            </a:pPr>
            <a:r>
              <a:rPr b="1" lang="ru-RU" sz="2600" spc="-1" strike="noStrike">
                <a:solidFill>
                  <a:srgbClr val="002060"/>
                </a:solidFill>
                <a:latin typeface="Times New Roman"/>
                <a:ea typeface="Times New Roman"/>
              </a:rPr>
              <a:t>Не увидит зоркий глаз!</a:t>
            </a:r>
            <a:endParaRPr b="0" lang="en-US" sz="2600" spc="-1" strike="noStrike">
              <a:solidFill>
                <a:srgbClr val="000000"/>
              </a:solidFill>
              <a:latin typeface="Calibri"/>
            </a:endParaRPr>
          </a:p>
        </p:txBody>
      </p:sp>
      <p:pic>
        <p:nvPicPr>
          <p:cNvPr id="82" name="Picture 2" descr="C:\Documents and Settings\Ольга\Рабочий стол\картинки\грибы\mohovik_1.jpg"/>
          <p:cNvPicPr/>
          <p:nvPr/>
        </p:nvPicPr>
        <p:blipFill>
          <a:blip r:embed="rId1"/>
          <a:stretch/>
        </p:blipFill>
        <p:spPr>
          <a:xfrm>
            <a:off x="357120" y="1928880"/>
            <a:ext cx="4000680" cy="3357360"/>
          </a:xfrm>
          <a:prstGeom prst="rect">
            <a:avLst/>
          </a:prstGeom>
          <a:ln>
            <a:noFill/>
          </a:ln>
        </p:spPr>
      </p:pic>
    </p:spTree>
  </p:cSld>
  <p:transition spd="med">
    <p:pull dir="lu"/>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Моховик</a:t>
            </a:r>
            <a:endParaRPr b="0" lang="en-US" sz="4400" spc="-1" strike="noStrike">
              <a:solidFill>
                <a:srgbClr val="000000"/>
              </a:solidFill>
              <a:latin typeface="Calibri"/>
            </a:endParaRPr>
          </a:p>
        </p:txBody>
      </p:sp>
      <p:sp>
        <p:nvSpPr>
          <p:cNvPr id="84" name="TextShape 2"/>
          <p:cNvSpPr txBox="1"/>
          <p:nvPr/>
        </p:nvSpPr>
        <p:spPr>
          <a:xfrm>
            <a:off x="357120" y="4142880"/>
            <a:ext cx="8229600" cy="225756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2060"/>
                </a:solidFill>
                <a:latin typeface="Times New Roman"/>
                <a:ea typeface="Times New Roman"/>
              </a:rPr>
              <a:t>     </a:t>
            </a:r>
            <a:r>
              <a:rPr b="1" lang="ru-RU" sz="2400" spc="-1" strike="noStrike">
                <a:solidFill>
                  <a:srgbClr val="002060"/>
                </a:solidFill>
                <a:latin typeface="Times New Roman"/>
                <a:ea typeface="Times New Roman"/>
              </a:rPr>
              <a:t>Грибы моховики чаще растут среди зелёных  мягких мхов. Народ давно заметил: «Всяк моховик жить во мху привык». И название своё моховик получил от слова «мох». Моховики живут во влажных местах смешанных лесов.</a:t>
            </a:r>
            <a:endParaRPr b="0" lang="en-US" sz="2400" spc="-1" strike="noStrike">
              <a:solidFill>
                <a:srgbClr val="000000"/>
              </a:solidFill>
              <a:latin typeface="Calibri"/>
            </a:endParaRPr>
          </a:p>
        </p:txBody>
      </p:sp>
      <p:pic>
        <p:nvPicPr>
          <p:cNvPr id="85" name="Picture 2" descr="C:\Documents and Settings\Ольга\Рабочий стол\картинки\грибы\моховик.jpg"/>
          <p:cNvPicPr/>
          <p:nvPr/>
        </p:nvPicPr>
        <p:blipFill>
          <a:blip r:embed="rId1"/>
          <a:stretch/>
        </p:blipFill>
        <p:spPr>
          <a:xfrm>
            <a:off x="500040" y="1357200"/>
            <a:ext cx="3414600" cy="2559240"/>
          </a:xfrm>
          <a:prstGeom prst="rect">
            <a:avLst/>
          </a:prstGeom>
          <a:ln>
            <a:noFill/>
          </a:ln>
        </p:spPr>
      </p:pic>
      <p:pic>
        <p:nvPicPr>
          <p:cNvPr id="86" name="Picture 3" descr="C:\Documents and Settings\Ольга\Рабочий стол\картинки\грибы\моховик2.jpeg"/>
          <p:cNvPicPr/>
          <p:nvPr/>
        </p:nvPicPr>
        <p:blipFill>
          <a:blip r:embed="rId2"/>
          <a:stretch/>
        </p:blipFill>
        <p:spPr>
          <a:xfrm>
            <a:off x="4786200" y="1357200"/>
            <a:ext cx="3405240" cy="2554560"/>
          </a:xfrm>
          <a:prstGeom prst="rect">
            <a:avLst/>
          </a:prstGeom>
          <a:ln>
            <a:noFill/>
          </a:ln>
        </p:spPr>
      </p:pic>
    </p:spTree>
  </p:cSld>
  <p:transition spd="med">
    <p:pull dir="lu"/>
  </p:transition>
  <p:timing>
    <p:tnLst>
      <p:par>
        <p:cTn id="126" dur="indefinite" restart="never" nodeType="tmRoot">
          <p:childTnLst>
            <p:seq>
              <p:cTn id="127" dur="indefinite" nodeType="mainSeq">
                <p:childTnLst>
                  <p:par>
                    <p:cTn id="128" fill="hold">
                      <p:stCondLst>
                        <p:cond delay="0"/>
                      </p:stCondLst>
                      <p:childTnLst>
                        <p:par>
                          <p:cTn id="129" fill="hold">
                            <p:stCondLst>
                              <p:cond delay="0"/>
                            </p:stCondLst>
                            <p:childTnLst>
                              <p:par>
                                <p:cTn id="130" nodeType="afterEffect" fill="hold" presetClass="entr" presetID="23" presetSubtype="16">
                                  <p:stCondLst>
                                    <p:cond delay="0"/>
                                  </p:stCondLst>
                                  <p:childTnLst>
                                    <p:set>
                                      <p:cBhvr>
                                        <p:cTn id="131" dur="1" fill="hold">
                                          <p:stCondLst>
                                            <p:cond delay="0"/>
                                          </p:stCondLst>
                                        </p:cTn>
                                        <p:tgtEl>
                                          <p:spTgt spid="83"/>
                                        </p:tgtEl>
                                        <p:attrNameLst>
                                          <p:attrName>style.visibility</p:attrName>
                                        </p:attrNameLst>
                                      </p:cBhvr>
                                      <p:to>
                                        <p:strVal val="visible"/>
                                      </p:to>
                                    </p:set>
                                    <p:anim calcmode="lin" valueType="num">
                                      <p:cBhvr additive="repl">
                                        <p:cTn id="132" dur="1000" fill="hold"/>
                                        <p:tgtEl>
                                          <p:spTgt spid="83"/>
                                        </p:tgtEl>
                                        <p:attrNameLst>
                                          <p:attrName>ppt_w</p:attrName>
                                        </p:attrNameLst>
                                      </p:cBhvr>
                                      <p:tavLst>
                                        <p:tav tm="0">
                                          <p:val>
                                            <p:fltVal val="0"/>
                                          </p:val>
                                        </p:tav>
                                        <p:tav tm="100000">
                                          <p:val>
                                            <p:strVal val="#ppt_w"/>
                                          </p:val>
                                        </p:tav>
                                      </p:tavLst>
                                    </p:anim>
                                    <p:anim calcmode="lin" valueType="num">
                                      <p:cBhvr additive="repl">
                                        <p:cTn id="133" dur="1000" fill="hold"/>
                                        <p:tgtEl>
                                          <p:spTgt spid="83"/>
                                        </p:tgtEl>
                                        <p:attrNameLst>
                                          <p:attrName>ppt_h</p:attrName>
                                        </p:attrNameLst>
                                      </p:cBhvr>
                                      <p:tavLst>
                                        <p:tav tm="0">
                                          <p:val>
                                            <p:fltVal val="0"/>
                                          </p:val>
                                        </p:tav>
                                        <p:tav tm="100000">
                                          <p:val>
                                            <p:strVal val="#ppt_h"/>
                                          </p:val>
                                        </p:tav>
                                      </p:tavLst>
                                    </p:anim>
                                  </p:childTnLst>
                                </p:cTn>
                              </p:par>
                              <p:par>
                                <p:cTn id="134" nodeType="withEffect" fill="hold" presetClass="entr" presetID="23" presetSubtype="16">
                                  <p:stCondLst>
                                    <p:cond delay="0"/>
                                  </p:stCondLst>
                                  <p:childTnLst>
                                    <p:set>
                                      <p:cBhvr>
                                        <p:cTn id="135" dur="1" fill="hold">
                                          <p:stCondLst>
                                            <p:cond delay="0"/>
                                          </p:stCondLst>
                                        </p:cTn>
                                        <p:tgtEl>
                                          <p:spTgt spid="85"/>
                                        </p:tgtEl>
                                        <p:attrNameLst>
                                          <p:attrName>style.visibility</p:attrName>
                                        </p:attrNameLst>
                                      </p:cBhvr>
                                      <p:to>
                                        <p:strVal val="visible"/>
                                      </p:to>
                                    </p:set>
                                    <p:anim calcmode="lin" valueType="num">
                                      <p:cBhvr additive="repl">
                                        <p:cTn id="136" dur="1000" fill="hold"/>
                                        <p:tgtEl>
                                          <p:spTgt spid="85"/>
                                        </p:tgtEl>
                                        <p:attrNameLst>
                                          <p:attrName>ppt_w</p:attrName>
                                        </p:attrNameLst>
                                      </p:cBhvr>
                                      <p:tavLst>
                                        <p:tav tm="0">
                                          <p:val>
                                            <p:fltVal val="0"/>
                                          </p:val>
                                        </p:tav>
                                        <p:tav tm="100000">
                                          <p:val>
                                            <p:strVal val="#ppt_w"/>
                                          </p:val>
                                        </p:tav>
                                      </p:tavLst>
                                    </p:anim>
                                    <p:anim calcmode="lin" valueType="num">
                                      <p:cBhvr additive="repl">
                                        <p:cTn id="137" dur="1000" fill="hold"/>
                                        <p:tgtEl>
                                          <p:spTgt spid="85"/>
                                        </p:tgtEl>
                                        <p:attrNameLst>
                                          <p:attrName>ppt_h</p:attrName>
                                        </p:attrNameLst>
                                      </p:cBhvr>
                                      <p:tavLst>
                                        <p:tav tm="0">
                                          <p:val>
                                            <p:fltVal val="0"/>
                                          </p:val>
                                        </p:tav>
                                        <p:tav tm="100000">
                                          <p:val>
                                            <p:strVal val="#ppt_h"/>
                                          </p:val>
                                        </p:tav>
                                      </p:tavLst>
                                    </p:anim>
                                  </p:childTnLst>
                                </p:cTn>
                              </p:par>
                            </p:childTnLst>
                          </p:cTn>
                        </p:par>
                        <p:par>
                          <p:cTn id="138" fill="hold">
                            <p:stCondLst>
                              <p:cond delay="1000"/>
                            </p:stCondLst>
                            <p:childTnLst>
                              <p:par>
                                <p:cTn id="139" nodeType="afterEffect" fill="hold" presetClass="entr" presetID="23" presetSubtype="16">
                                  <p:stCondLst>
                                    <p:cond delay="0"/>
                                  </p:stCondLst>
                                  <p:childTnLst>
                                    <p:set>
                                      <p:cBhvr>
                                        <p:cTn id="140" dur="1" fill="hold">
                                          <p:stCondLst>
                                            <p:cond delay="0"/>
                                          </p:stCondLst>
                                        </p:cTn>
                                        <p:tgtEl>
                                          <p:spTgt spid="86"/>
                                        </p:tgtEl>
                                        <p:attrNameLst>
                                          <p:attrName>style.visibility</p:attrName>
                                        </p:attrNameLst>
                                      </p:cBhvr>
                                      <p:to>
                                        <p:strVal val="visible"/>
                                      </p:to>
                                    </p:set>
                                    <p:anim calcmode="lin" valueType="num">
                                      <p:cBhvr additive="repl">
                                        <p:cTn id="141" dur="1000" fill="hold"/>
                                        <p:tgtEl>
                                          <p:spTgt spid="86"/>
                                        </p:tgtEl>
                                        <p:attrNameLst>
                                          <p:attrName>ppt_w</p:attrName>
                                        </p:attrNameLst>
                                      </p:cBhvr>
                                      <p:tavLst>
                                        <p:tav tm="0">
                                          <p:val>
                                            <p:fltVal val="0"/>
                                          </p:val>
                                        </p:tav>
                                        <p:tav tm="100000">
                                          <p:val>
                                            <p:strVal val="#ppt_w"/>
                                          </p:val>
                                        </p:tav>
                                      </p:tavLst>
                                    </p:anim>
                                    <p:anim calcmode="lin" valueType="num">
                                      <p:cBhvr additive="repl">
                                        <p:cTn id="142" dur="1000" fill="hold"/>
                                        <p:tgtEl>
                                          <p:spTgt spid="86"/>
                                        </p:tgtEl>
                                        <p:attrNameLst>
                                          <p:attrName>ppt_h</p:attrName>
                                        </p:attrNameLst>
                                      </p:cBhvr>
                                      <p:tavLst>
                                        <p:tav tm="0">
                                          <p:val>
                                            <p:fltVal val="0"/>
                                          </p:val>
                                        </p:tav>
                                        <p:tav tm="100000">
                                          <p:val>
                                            <p:strVal val="#ppt_h"/>
                                          </p:val>
                                        </p:tav>
                                      </p:tavLst>
                                    </p:anim>
                                  </p:childTnLst>
                                </p:cTn>
                              </p:par>
                            </p:childTnLst>
                          </p:cTn>
                        </p:par>
                        <p:par>
                          <p:cTn id="143" fill="hold">
                            <p:stCondLst>
                              <p:cond delay="2000"/>
                            </p:stCondLst>
                            <p:childTnLst>
                              <p:par>
                                <p:cTn id="144" nodeType="afterEffect" fill="hold" presetClass="entr" presetID="20">
                                  <p:stCondLst>
                                    <p:cond delay="0"/>
                                  </p:stCondLst>
                                  <p:childTnLst>
                                    <p:set>
                                      <p:cBhvr>
                                        <p:cTn id="145" dur="1" fill="hold">
                                          <p:stCondLst>
                                            <p:cond delay="0"/>
                                          </p:stCondLst>
                                        </p:cTn>
                                        <p:tgtEl>
                                          <p:spTgt spid="84">
                                            <p:txEl>
                                              <p:pRg st="0" end="0"/>
                                            </p:txEl>
                                          </p:spTgt>
                                        </p:tgtEl>
                                        <p:attrNameLst>
                                          <p:attrName>style.visibility</p:attrName>
                                        </p:attrNameLst>
                                      </p:cBhvr>
                                      <p:to>
                                        <p:strVal val="visible"/>
                                      </p:to>
                                    </p:set>
                                    <p:animEffect filter="wedge" transition="in">
                                      <p:cBhvr additive="repl">
                                        <p:cTn id="146" dur="2000"/>
                                        <p:tgtEl>
                                          <p:spTgt spid="84">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Опята</a:t>
            </a:r>
            <a:endParaRPr b="0" lang="en-US" sz="4400" spc="-1" strike="noStrike">
              <a:solidFill>
                <a:srgbClr val="000000"/>
              </a:solidFill>
              <a:latin typeface="Calibri"/>
            </a:endParaRPr>
          </a:p>
        </p:txBody>
      </p:sp>
      <p:sp>
        <p:nvSpPr>
          <p:cNvPr id="88" name="TextShape 2"/>
          <p:cNvSpPr txBox="1"/>
          <p:nvPr/>
        </p:nvSpPr>
        <p:spPr>
          <a:xfrm>
            <a:off x="4071600" y="1499760"/>
            <a:ext cx="4786200" cy="378612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2060"/>
                </a:solidFill>
                <a:latin typeface="Times New Roman"/>
                <a:ea typeface="Times New Roman"/>
              </a:rPr>
              <a:t>Бродит солнце в чаще хвойной,</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Капельки смолы блестят,</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На берёзе сухостойной</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Я нашла семью опят.</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Мама, папа, сёстры, братцы – </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Взрослые и малыши, </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Словно вышли прогуляться</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Жители лесной глуши.</a:t>
            </a:r>
            <a:endParaRPr b="0" lang="en-US" sz="2400" spc="-1" strike="noStrike">
              <a:solidFill>
                <a:srgbClr val="000000"/>
              </a:solidFill>
              <a:latin typeface="Calibri"/>
            </a:endParaRPr>
          </a:p>
        </p:txBody>
      </p:sp>
      <p:pic>
        <p:nvPicPr>
          <p:cNvPr id="89" name="Picture 2" descr="C:\Documents and Settings\Ольга\Рабочий стол\картинки\грибы\опята2.jpg"/>
          <p:cNvPicPr/>
          <p:nvPr/>
        </p:nvPicPr>
        <p:blipFill>
          <a:blip r:embed="rId1"/>
          <a:stretch/>
        </p:blipFill>
        <p:spPr>
          <a:xfrm>
            <a:off x="428760" y="1428840"/>
            <a:ext cx="3232080" cy="4309920"/>
          </a:xfrm>
          <a:prstGeom prst="rect">
            <a:avLst/>
          </a:prstGeom>
          <a:ln>
            <a:noFill/>
          </a:ln>
        </p:spPr>
      </p:pic>
    </p:spTree>
  </p:cSld>
  <p:transition spd="med">
    <p:pull dir="lu"/>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Опята</a:t>
            </a:r>
            <a:endParaRPr b="0" lang="en-US" sz="4400" spc="-1" strike="noStrike">
              <a:solidFill>
                <a:srgbClr val="000000"/>
              </a:solidFill>
              <a:latin typeface="Calibri"/>
            </a:endParaRPr>
          </a:p>
        </p:txBody>
      </p:sp>
      <p:sp>
        <p:nvSpPr>
          <p:cNvPr id="91" name="TextShape 2"/>
          <p:cNvSpPr txBox="1"/>
          <p:nvPr/>
        </p:nvSpPr>
        <p:spPr>
          <a:xfrm>
            <a:off x="357120" y="4572000"/>
            <a:ext cx="8229600" cy="200016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2060"/>
                </a:solidFill>
                <a:latin typeface="Times New Roman"/>
                <a:ea typeface="Times New Roman"/>
              </a:rPr>
              <a:t>  </a:t>
            </a:r>
            <a:r>
              <a:rPr b="1" lang="ru-RU" sz="2400" spc="-1" strike="noStrike">
                <a:solidFill>
                  <a:srgbClr val="002060"/>
                </a:solidFill>
                <a:latin typeface="Times New Roman"/>
                <a:ea typeface="Times New Roman"/>
              </a:rPr>
              <a:t>В конце августа – в начале сентября на пнях и сухостойных деревьях появляются большие дружные семейки опят. Иногда на одном пне их так много, что можно сразу наполнить большую корзину! Опёнок потому так и называется, что любит расти на пнях. </a:t>
            </a:r>
            <a:endParaRPr b="0" lang="en-US" sz="2400" spc="-1" strike="noStrike">
              <a:solidFill>
                <a:srgbClr val="000000"/>
              </a:solidFill>
              <a:latin typeface="Calibri"/>
            </a:endParaRPr>
          </a:p>
        </p:txBody>
      </p:sp>
      <p:pic>
        <p:nvPicPr>
          <p:cNvPr id="92" name="Picture 2" descr="C:\Documents and Settings\Ольга\Рабочий стол\картинки\грибы\опята1.jpg"/>
          <p:cNvPicPr/>
          <p:nvPr/>
        </p:nvPicPr>
        <p:blipFill>
          <a:blip r:embed="rId1"/>
          <a:stretch/>
        </p:blipFill>
        <p:spPr>
          <a:xfrm>
            <a:off x="714240" y="1571760"/>
            <a:ext cx="3214800" cy="2611440"/>
          </a:xfrm>
          <a:prstGeom prst="rect">
            <a:avLst/>
          </a:prstGeom>
          <a:ln>
            <a:noFill/>
          </a:ln>
        </p:spPr>
      </p:pic>
      <p:pic>
        <p:nvPicPr>
          <p:cNvPr id="93" name="Picture 4" descr="C:\Documents and Settings\Ольга\Рабочий стол\картинки\грибы\опята3.jpg"/>
          <p:cNvPicPr/>
          <p:nvPr/>
        </p:nvPicPr>
        <p:blipFill>
          <a:blip r:embed="rId2"/>
          <a:stretch/>
        </p:blipFill>
        <p:spPr>
          <a:xfrm>
            <a:off x="4857840" y="1571760"/>
            <a:ext cx="3071880" cy="2630520"/>
          </a:xfrm>
          <a:prstGeom prst="rect">
            <a:avLst/>
          </a:prstGeom>
          <a:ln>
            <a:noFill/>
          </a:ln>
        </p:spPr>
      </p:pic>
    </p:spTree>
  </p:cSld>
  <p:transition spd="med">
    <p:pull dir="lu"/>
  </p:transition>
  <p:timing>
    <p:tnLst>
      <p:par>
        <p:cTn id="147" dur="indefinite" restart="never" nodeType="tmRoot">
          <p:childTnLst>
            <p:seq>
              <p:cTn id="148" dur="indefinite" nodeType="mainSeq">
                <p:childTnLst>
                  <p:par>
                    <p:cTn id="149" fill="hold">
                      <p:stCondLst>
                        <p:cond delay="0"/>
                      </p:stCondLst>
                      <p:childTnLst>
                        <p:par>
                          <p:cTn id="150" fill="hold">
                            <p:stCondLst>
                              <p:cond delay="0"/>
                            </p:stCondLst>
                            <p:childTnLst>
                              <p:par>
                                <p:cTn id="151" nodeType="afterEffect" fill="hold" presetClass="entr" presetID="23" presetSubtype="16">
                                  <p:stCondLst>
                                    <p:cond delay="0"/>
                                  </p:stCondLst>
                                  <p:childTnLst>
                                    <p:set>
                                      <p:cBhvr>
                                        <p:cTn id="152" dur="1" fill="hold">
                                          <p:stCondLst>
                                            <p:cond delay="0"/>
                                          </p:stCondLst>
                                        </p:cTn>
                                        <p:tgtEl>
                                          <p:spTgt spid="90"/>
                                        </p:tgtEl>
                                        <p:attrNameLst>
                                          <p:attrName>style.visibility</p:attrName>
                                        </p:attrNameLst>
                                      </p:cBhvr>
                                      <p:to>
                                        <p:strVal val="visible"/>
                                      </p:to>
                                    </p:set>
                                    <p:anim calcmode="lin" valueType="num">
                                      <p:cBhvr additive="repl">
                                        <p:cTn id="153" dur="1000" fill="hold"/>
                                        <p:tgtEl>
                                          <p:spTgt spid="90"/>
                                        </p:tgtEl>
                                        <p:attrNameLst>
                                          <p:attrName>ppt_w</p:attrName>
                                        </p:attrNameLst>
                                      </p:cBhvr>
                                      <p:tavLst>
                                        <p:tav tm="0">
                                          <p:val>
                                            <p:fltVal val="0"/>
                                          </p:val>
                                        </p:tav>
                                        <p:tav tm="100000">
                                          <p:val>
                                            <p:strVal val="#ppt_w"/>
                                          </p:val>
                                        </p:tav>
                                      </p:tavLst>
                                    </p:anim>
                                    <p:anim calcmode="lin" valueType="num">
                                      <p:cBhvr additive="repl">
                                        <p:cTn id="154" dur="1000" fill="hold"/>
                                        <p:tgtEl>
                                          <p:spTgt spid="90"/>
                                        </p:tgtEl>
                                        <p:attrNameLst>
                                          <p:attrName>ppt_h</p:attrName>
                                        </p:attrNameLst>
                                      </p:cBhvr>
                                      <p:tavLst>
                                        <p:tav tm="0">
                                          <p:val>
                                            <p:fltVal val="0"/>
                                          </p:val>
                                        </p:tav>
                                        <p:tav tm="100000">
                                          <p:val>
                                            <p:strVal val="#ppt_h"/>
                                          </p:val>
                                        </p:tav>
                                      </p:tavLst>
                                    </p:anim>
                                  </p:childTnLst>
                                </p:cTn>
                              </p:par>
                              <p:par>
                                <p:cTn id="155" nodeType="withEffect" fill="hold" presetClass="entr" presetID="23" presetSubtype="16">
                                  <p:stCondLst>
                                    <p:cond delay="0"/>
                                  </p:stCondLst>
                                  <p:childTnLst>
                                    <p:set>
                                      <p:cBhvr>
                                        <p:cTn id="156" dur="1" fill="hold">
                                          <p:stCondLst>
                                            <p:cond delay="0"/>
                                          </p:stCondLst>
                                        </p:cTn>
                                        <p:tgtEl>
                                          <p:spTgt spid="92"/>
                                        </p:tgtEl>
                                        <p:attrNameLst>
                                          <p:attrName>style.visibility</p:attrName>
                                        </p:attrNameLst>
                                      </p:cBhvr>
                                      <p:to>
                                        <p:strVal val="visible"/>
                                      </p:to>
                                    </p:set>
                                    <p:anim calcmode="lin" valueType="num">
                                      <p:cBhvr additive="repl">
                                        <p:cTn id="157" dur="1000" fill="hold"/>
                                        <p:tgtEl>
                                          <p:spTgt spid="92"/>
                                        </p:tgtEl>
                                        <p:attrNameLst>
                                          <p:attrName>ppt_w</p:attrName>
                                        </p:attrNameLst>
                                      </p:cBhvr>
                                      <p:tavLst>
                                        <p:tav tm="0">
                                          <p:val>
                                            <p:fltVal val="0"/>
                                          </p:val>
                                        </p:tav>
                                        <p:tav tm="100000">
                                          <p:val>
                                            <p:strVal val="#ppt_w"/>
                                          </p:val>
                                        </p:tav>
                                      </p:tavLst>
                                    </p:anim>
                                    <p:anim calcmode="lin" valueType="num">
                                      <p:cBhvr additive="repl">
                                        <p:cTn id="158" dur="1000" fill="hold"/>
                                        <p:tgtEl>
                                          <p:spTgt spid="92"/>
                                        </p:tgtEl>
                                        <p:attrNameLst>
                                          <p:attrName>ppt_h</p:attrName>
                                        </p:attrNameLst>
                                      </p:cBhvr>
                                      <p:tavLst>
                                        <p:tav tm="0">
                                          <p:val>
                                            <p:fltVal val="0"/>
                                          </p:val>
                                        </p:tav>
                                        <p:tav tm="100000">
                                          <p:val>
                                            <p:strVal val="#ppt_h"/>
                                          </p:val>
                                        </p:tav>
                                      </p:tavLst>
                                    </p:anim>
                                  </p:childTnLst>
                                </p:cTn>
                              </p:par>
                              <p:par>
                                <p:cTn id="159" nodeType="withEffect" fill="hold" presetClass="entr" presetID="23" presetSubtype="16">
                                  <p:stCondLst>
                                    <p:cond delay="0"/>
                                  </p:stCondLst>
                                  <p:childTnLst>
                                    <p:set>
                                      <p:cBhvr>
                                        <p:cTn id="160" dur="1" fill="hold">
                                          <p:stCondLst>
                                            <p:cond delay="0"/>
                                          </p:stCondLst>
                                        </p:cTn>
                                        <p:tgtEl>
                                          <p:spTgt spid="93"/>
                                        </p:tgtEl>
                                        <p:attrNameLst>
                                          <p:attrName>style.visibility</p:attrName>
                                        </p:attrNameLst>
                                      </p:cBhvr>
                                      <p:to>
                                        <p:strVal val="visible"/>
                                      </p:to>
                                    </p:set>
                                    <p:anim calcmode="lin" valueType="num">
                                      <p:cBhvr additive="repl">
                                        <p:cTn id="161" dur="1000" fill="hold"/>
                                        <p:tgtEl>
                                          <p:spTgt spid="93"/>
                                        </p:tgtEl>
                                        <p:attrNameLst>
                                          <p:attrName>ppt_w</p:attrName>
                                        </p:attrNameLst>
                                      </p:cBhvr>
                                      <p:tavLst>
                                        <p:tav tm="0">
                                          <p:val>
                                            <p:fltVal val="0"/>
                                          </p:val>
                                        </p:tav>
                                        <p:tav tm="100000">
                                          <p:val>
                                            <p:strVal val="#ppt_w"/>
                                          </p:val>
                                        </p:tav>
                                      </p:tavLst>
                                    </p:anim>
                                    <p:anim calcmode="lin" valueType="num">
                                      <p:cBhvr additive="repl">
                                        <p:cTn id="162" dur="1000" fill="hold"/>
                                        <p:tgtEl>
                                          <p:spTgt spid="93"/>
                                        </p:tgtEl>
                                        <p:attrNameLst>
                                          <p:attrName>ppt_h</p:attrName>
                                        </p:attrNameLst>
                                      </p:cBhvr>
                                      <p:tavLst>
                                        <p:tav tm="0">
                                          <p:val>
                                            <p:fltVal val="0"/>
                                          </p:val>
                                        </p:tav>
                                        <p:tav tm="100000">
                                          <p:val>
                                            <p:strVal val="#ppt_h"/>
                                          </p:val>
                                        </p:tav>
                                      </p:tavLst>
                                    </p:anim>
                                  </p:childTnLst>
                                </p:cTn>
                              </p:par>
                            </p:childTnLst>
                          </p:cTn>
                        </p:par>
                        <p:par>
                          <p:cTn id="163" fill="hold">
                            <p:stCondLst>
                              <p:cond delay="1000"/>
                            </p:stCondLst>
                            <p:childTnLst>
                              <p:par>
                                <p:cTn id="164" nodeType="afterEffect" fill="hold" presetClass="entr" presetID="20">
                                  <p:stCondLst>
                                    <p:cond delay="0"/>
                                  </p:stCondLst>
                                  <p:childTnLst>
                                    <p:set>
                                      <p:cBhvr>
                                        <p:cTn id="165" dur="1" fill="hold">
                                          <p:stCondLst>
                                            <p:cond delay="0"/>
                                          </p:stCondLst>
                                        </p:cTn>
                                        <p:tgtEl>
                                          <p:spTgt spid="91">
                                            <p:txEl>
                                              <p:pRg st="0" end="0"/>
                                            </p:txEl>
                                          </p:spTgt>
                                        </p:tgtEl>
                                        <p:attrNameLst>
                                          <p:attrName>style.visibility</p:attrName>
                                        </p:attrNameLst>
                                      </p:cBhvr>
                                      <p:to>
                                        <p:strVal val="visible"/>
                                      </p:to>
                                    </p:set>
                                    <p:animEffect filter="wedge" transition="in">
                                      <p:cBhvr additive="repl">
                                        <p:cTn id="166" dur="2000"/>
                                        <p:tgtEl>
                                          <p:spTgt spid="91">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357120" y="213840"/>
            <a:ext cx="8229600" cy="78588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Подберёзовик.</a:t>
            </a:r>
            <a:endParaRPr b="0" lang="en-US" sz="4400" spc="-1" strike="noStrike">
              <a:solidFill>
                <a:srgbClr val="000000"/>
              </a:solidFill>
              <a:latin typeface="Calibri"/>
            </a:endParaRPr>
          </a:p>
        </p:txBody>
      </p:sp>
      <p:sp>
        <p:nvSpPr>
          <p:cNvPr id="95" name="TextShape 2"/>
          <p:cNvSpPr txBox="1"/>
          <p:nvPr/>
        </p:nvSpPr>
        <p:spPr>
          <a:xfrm>
            <a:off x="142560" y="3429000"/>
            <a:ext cx="5900760" cy="3214800"/>
          </a:xfrm>
          <a:prstGeom prst="rect">
            <a:avLst/>
          </a:prstGeom>
          <a:noFill/>
          <a:ln>
            <a:noFill/>
          </a:ln>
        </p:spPr>
        <p:txBody>
          <a:bodyPr>
            <a:normAutofit/>
          </a:bodyPr>
          <a:p>
            <a:pPr marL="342720" indent="-342720">
              <a:lnSpc>
                <a:spcPct val="100000"/>
              </a:lnSpc>
              <a:spcBef>
                <a:spcPts val="697"/>
              </a:spcBef>
            </a:pPr>
            <a:r>
              <a:rPr b="1" lang="ru-RU" sz="2800" spc="-1" strike="noStrike">
                <a:solidFill>
                  <a:srgbClr val="002060"/>
                </a:solidFill>
                <a:latin typeface="Times New Roman"/>
                <a:ea typeface="Times New Roman"/>
              </a:rPr>
              <a:t> </a:t>
            </a:r>
            <a:r>
              <a:rPr b="1" lang="ru-RU" sz="2800" spc="-1" strike="noStrike">
                <a:solidFill>
                  <a:srgbClr val="002060"/>
                </a:solidFill>
                <a:latin typeface="Times New Roman"/>
                <a:ea typeface="Times New Roman"/>
              </a:rPr>
              <a:t>Под берёзкой белой – </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Подберёзовик смелый.</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Он берёзы сын родной,</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Вырос летнею порой.</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Встал на длинной стройной ножке,</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Так и просится в лукошко!.</a:t>
            </a:r>
            <a:endParaRPr b="0" lang="en-US" sz="2800" spc="-1" strike="noStrike">
              <a:solidFill>
                <a:srgbClr val="000000"/>
              </a:solidFill>
              <a:latin typeface="Calibri"/>
            </a:endParaRPr>
          </a:p>
        </p:txBody>
      </p:sp>
      <p:pic>
        <p:nvPicPr>
          <p:cNvPr id="96" name="Picture 2" descr="C:\Documents and Settings\Ольга\Рабочий стол\картинки\грибы\2podberezovik.jpg"/>
          <p:cNvPicPr/>
          <p:nvPr/>
        </p:nvPicPr>
        <p:blipFill>
          <a:blip r:embed="rId1"/>
          <a:stretch/>
        </p:blipFill>
        <p:spPr>
          <a:xfrm>
            <a:off x="4429080" y="1143000"/>
            <a:ext cx="3929040" cy="2881440"/>
          </a:xfrm>
          <a:prstGeom prst="rect">
            <a:avLst/>
          </a:prstGeom>
          <a:ln>
            <a:noFill/>
          </a:ln>
        </p:spPr>
      </p:pic>
    </p:spTree>
  </p:cSld>
  <p:transition spd="med">
    <p:pull dir="lu"/>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457200" y="274680"/>
            <a:ext cx="8229600" cy="86832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Подберёзовик.</a:t>
            </a:r>
            <a:endParaRPr b="0" lang="en-US" sz="4400" spc="-1" strike="noStrike">
              <a:solidFill>
                <a:srgbClr val="000000"/>
              </a:solidFill>
              <a:latin typeface="Calibri"/>
            </a:endParaRPr>
          </a:p>
        </p:txBody>
      </p:sp>
      <p:sp>
        <p:nvSpPr>
          <p:cNvPr id="98" name="TextShape 2"/>
          <p:cNvSpPr txBox="1"/>
          <p:nvPr/>
        </p:nvSpPr>
        <p:spPr>
          <a:xfrm>
            <a:off x="428760" y="4571640"/>
            <a:ext cx="8229600" cy="1971720"/>
          </a:xfrm>
          <a:prstGeom prst="rect">
            <a:avLst/>
          </a:prstGeom>
          <a:noFill/>
          <a:ln>
            <a:noFill/>
          </a:ln>
        </p:spPr>
        <p:txBody>
          <a:bodyPr>
            <a:normAutofit/>
          </a:bodyPr>
          <a:p>
            <a:pPr marL="342720" indent="-342720">
              <a:lnSpc>
                <a:spcPct val="100000"/>
              </a:lnSpc>
              <a:spcBef>
                <a:spcPts val="697"/>
              </a:spcBef>
            </a:pPr>
            <a:r>
              <a:rPr b="1" lang="ru-RU" sz="2800" spc="-1" strike="noStrike">
                <a:solidFill>
                  <a:srgbClr val="002060"/>
                </a:solidFill>
                <a:latin typeface="Times New Roman"/>
                <a:ea typeface="Times New Roman"/>
              </a:rPr>
              <a:t>   </a:t>
            </a:r>
            <a:r>
              <a:rPr b="1" lang="ru-RU" sz="2800" spc="-1" strike="noStrike">
                <a:solidFill>
                  <a:srgbClr val="002060"/>
                </a:solidFill>
                <a:latin typeface="Times New Roman"/>
                <a:ea typeface="Times New Roman"/>
              </a:rPr>
              <a:t>Подберёзовик часто встречается в лесах с берёзами, берёзовых рощах, за что получил свое название. Появляется в первой половине лета и встречается до осени.</a:t>
            </a:r>
            <a:endParaRPr b="0" lang="en-US" sz="2800" spc="-1" strike="noStrike">
              <a:solidFill>
                <a:srgbClr val="000000"/>
              </a:solidFill>
              <a:latin typeface="Calibri"/>
            </a:endParaRPr>
          </a:p>
        </p:txBody>
      </p:sp>
      <p:pic>
        <p:nvPicPr>
          <p:cNvPr id="99" name="Picture 2" descr="C:\Documents and Settings\Ольга\Рабочий стол\картинки\грибы\подберезовик.jpg"/>
          <p:cNvPicPr/>
          <p:nvPr/>
        </p:nvPicPr>
        <p:blipFill>
          <a:blip r:embed="rId1"/>
          <a:stretch/>
        </p:blipFill>
        <p:spPr>
          <a:xfrm>
            <a:off x="571680" y="1428840"/>
            <a:ext cx="3500280" cy="2638440"/>
          </a:xfrm>
          <a:prstGeom prst="rect">
            <a:avLst/>
          </a:prstGeom>
          <a:ln>
            <a:noFill/>
          </a:ln>
        </p:spPr>
      </p:pic>
      <p:pic>
        <p:nvPicPr>
          <p:cNvPr id="100" name="Picture 3" descr="C:\Documents and Settings\Ольга\Рабочий стол\картинки\грибы\подберезовик2.jpg"/>
          <p:cNvPicPr/>
          <p:nvPr/>
        </p:nvPicPr>
        <p:blipFill>
          <a:blip r:embed="rId2"/>
          <a:stretch/>
        </p:blipFill>
        <p:spPr>
          <a:xfrm>
            <a:off x="4857840" y="1428840"/>
            <a:ext cx="3500280" cy="2625480"/>
          </a:xfrm>
          <a:prstGeom prst="rect">
            <a:avLst/>
          </a:prstGeom>
          <a:ln>
            <a:noFill/>
          </a:ln>
        </p:spPr>
      </p:pic>
    </p:spTree>
  </p:cSld>
  <p:transition spd="med">
    <p:pull dir="lu"/>
  </p:transition>
  <p:timing>
    <p:tnLst>
      <p:par>
        <p:cTn id="167" dur="indefinite" restart="never" nodeType="tmRoot">
          <p:childTnLst>
            <p:seq>
              <p:cTn id="168" dur="indefinite" nodeType="mainSeq">
                <p:childTnLst>
                  <p:par>
                    <p:cTn id="169" fill="hold">
                      <p:stCondLst>
                        <p:cond delay="0"/>
                      </p:stCondLst>
                      <p:childTnLst>
                        <p:par>
                          <p:cTn id="170" fill="hold">
                            <p:stCondLst>
                              <p:cond delay="0"/>
                            </p:stCondLst>
                            <p:childTnLst>
                              <p:par>
                                <p:cTn id="171" nodeType="withEffect" fill="hold" presetClass="entr" presetID="23" presetSubtype="16">
                                  <p:stCondLst>
                                    <p:cond delay="0"/>
                                  </p:stCondLst>
                                  <p:childTnLst>
                                    <p:set>
                                      <p:cBhvr>
                                        <p:cTn id="172" dur="1" fill="hold">
                                          <p:stCondLst>
                                            <p:cond delay="0"/>
                                          </p:stCondLst>
                                        </p:cTn>
                                        <p:tgtEl>
                                          <p:spTgt spid="97"/>
                                        </p:tgtEl>
                                        <p:attrNameLst>
                                          <p:attrName>style.visibility</p:attrName>
                                        </p:attrNameLst>
                                      </p:cBhvr>
                                      <p:to>
                                        <p:strVal val="visible"/>
                                      </p:to>
                                    </p:set>
                                    <p:anim calcmode="lin" valueType="num">
                                      <p:cBhvr additive="repl">
                                        <p:cTn id="173" dur="1000" fill="hold"/>
                                        <p:tgtEl>
                                          <p:spTgt spid="97"/>
                                        </p:tgtEl>
                                        <p:attrNameLst>
                                          <p:attrName>ppt_w</p:attrName>
                                        </p:attrNameLst>
                                      </p:cBhvr>
                                      <p:tavLst>
                                        <p:tav tm="0">
                                          <p:val>
                                            <p:fltVal val="0"/>
                                          </p:val>
                                        </p:tav>
                                        <p:tav tm="100000">
                                          <p:val>
                                            <p:strVal val="#ppt_w"/>
                                          </p:val>
                                        </p:tav>
                                      </p:tavLst>
                                    </p:anim>
                                    <p:anim calcmode="lin" valueType="num">
                                      <p:cBhvr additive="repl">
                                        <p:cTn id="174" dur="1000" fill="hold"/>
                                        <p:tgtEl>
                                          <p:spTgt spid="97"/>
                                        </p:tgtEl>
                                        <p:attrNameLst>
                                          <p:attrName>ppt_h</p:attrName>
                                        </p:attrNameLst>
                                      </p:cBhvr>
                                      <p:tavLst>
                                        <p:tav tm="0">
                                          <p:val>
                                            <p:fltVal val="0"/>
                                          </p:val>
                                        </p:tav>
                                        <p:tav tm="100000">
                                          <p:val>
                                            <p:strVal val="#ppt_h"/>
                                          </p:val>
                                        </p:tav>
                                      </p:tavLst>
                                    </p:anim>
                                  </p:childTnLst>
                                </p:cTn>
                              </p:par>
                              <p:par>
                                <p:cTn id="175" nodeType="withEffect" fill="hold" presetClass="entr" presetID="23" presetSubtype="16">
                                  <p:stCondLst>
                                    <p:cond delay="0"/>
                                  </p:stCondLst>
                                  <p:childTnLst>
                                    <p:set>
                                      <p:cBhvr>
                                        <p:cTn id="176" dur="1" fill="hold">
                                          <p:stCondLst>
                                            <p:cond delay="0"/>
                                          </p:stCondLst>
                                        </p:cTn>
                                        <p:tgtEl>
                                          <p:spTgt spid="99"/>
                                        </p:tgtEl>
                                        <p:attrNameLst>
                                          <p:attrName>style.visibility</p:attrName>
                                        </p:attrNameLst>
                                      </p:cBhvr>
                                      <p:to>
                                        <p:strVal val="visible"/>
                                      </p:to>
                                    </p:set>
                                    <p:anim calcmode="lin" valueType="num">
                                      <p:cBhvr additive="repl">
                                        <p:cTn id="177" dur="1000" fill="hold"/>
                                        <p:tgtEl>
                                          <p:spTgt spid="99"/>
                                        </p:tgtEl>
                                        <p:attrNameLst>
                                          <p:attrName>ppt_w</p:attrName>
                                        </p:attrNameLst>
                                      </p:cBhvr>
                                      <p:tavLst>
                                        <p:tav tm="0">
                                          <p:val>
                                            <p:fltVal val="0"/>
                                          </p:val>
                                        </p:tav>
                                        <p:tav tm="100000">
                                          <p:val>
                                            <p:strVal val="#ppt_w"/>
                                          </p:val>
                                        </p:tav>
                                      </p:tavLst>
                                    </p:anim>
                                    <p:anim calcmode="lin" valueType="num">
                                      <p:cBhvr additive="repl">
                                        <p:cTn id="178" dur="1000" fill="hold"/>
                                        <p:tgtEl>
                                          <p:spTgt spid="99"/>
                                        </p:tgtEl>
                                        <p:attrNameLst>
                                          <p:attrName>ppt_h</p:attrName>
                                        </p:attrNameLst>
                                      </p:cBhvr>
                                      <p:tavLst>
                                        <p:tav tm="0">
                                          <p:val>
                                            <p:fltVal val="0"/>
                                          </p:val>
                                        </p:tav>
                                        <p:tav tm="100000">
                                          <p:val>
                                            <p:strVal val="#ppt_h"/>
                                          </p:val>
                                        </p:tav>
                                      </p:tavLst>
                                    </p:anim>
                                  </p:childTnLst>
                                </p:cTn>
                              </p:par>
                            </p:childTnLst>
                          </p:cTn>
                        </p:par>
                        <p:par>
                          <p:cTn id="179" fill="hold">
                            <p:stCondLst>
                              <p:cond delay="1000"/>
                            </p:stCondLst>
                            <p:childTnLst>
                              <p:par>
                                <p:cTn id="180" nodeType="afterEffect" fill="hold" presetClass="entr" presetID="23" presetSubtype="16">
                                  <p:stCondLst>
                                    <p:cond delay="0"/>
                                  </p:stCondLst>
                                  <p:childTnLst>
                                    <p:set>
                                      <p:cBhvr>
                                        <p:cTn id="181" dur="1" fill="hold">
                                          <p:stCondLst>
                                            <p:cond delay="0"/>
                                          </p:stCondLst>
                                        </p:cTn>
                                        <p:tgtEl>
                                          <p:spTgt spid="100"/>
                                        </p:tgtEl>
                                        <p:attrNameLst>
                                          <p:attrName>style.visibility</p:attrName>
                                        </p:attrNameLst>
                                      </p:cBhvr>
                                      <p:to>
                                        <p:strVal val="visible"/>
                                      </p:to>
                                    </p:set>
                                    <p:anim calcmode="lin" valueType="num">
                                      <p:cBhvr additive="repl">
                                        <p:cTn id="182" dur="1000" fill="hold"/>
                                        <p:tgtEl>
                                          <p:spTgt spid="100"/>
                                        </p:tgtEl>
                                        <p:attrNameLst>
                                          <p:attrName>ppt_w</p:attrName>
                                        </p:attrNameLst>
                                      </p:cBhvr>
                                      <p:tavLst>
                                        <p:tav tm="0">
                                          <p:val>
                                            <p:fltVal val="0"/>
                                          </p:val>
                                        </p:tav>
                                        <p:tav tm="100000">
                                          <p:val>
                                            <p:strVal val="#ppt_w"/>
                                          </p:val>
                                        </p:tav>
                                      </p:tavLst>
                                    </p:anim>
                                    <p:anim calcmode="lin" valueType="num">
                                      <p:cBhvr additive="repl">
                                        <p:cTn id="183" dur="1000" fill="hold"/>
                                        <p:tgtEl>
                                          <p:spTgt spid="100"/>
                                        </p:tgtEl>
                                        <p:attrNameLst>
                                          <p:attrName>ppt_h</p:attrName>
                                        </p:attrNameLst>
                                      </p:cBhvr>
                                      <p:tavLst>
                                        <p:tav tm="0">
                                          <p:val>
                                            <p:fltVal val="0"/>
                                          </p:val>
                                        </p:tav>
                                        <p:tav tm="100000">
                                          <p:val>
                                            <p:strVal val="#ppt_h"/>
                                          </p:val>
                                        </p:tav>
                                      </p:tavLst>
                                    </p:anim>
                                  </p:childTnLst>
                                </p:cTn>
                              </p:par>
                            </p:childTnLst>
                          </p:cTn>
                        </p:par>
                        <p:par>
                          <p:cTn id="184" fill="hold">
                            <p:stCondLst>
                              <p:cond delay="2000"/>
                            </p:stCondLst>
                            <p:childTnLst>
                              <p:par>
                                <p:cTn id="185" nodeType="afterEffect" fill="hold" presetClass="entr" presetID="20">
                                  <p:stCondLst>
                                    <p:cond delay="0"/>
                                  </p:stCondLst>
                                  <p:childTnLst>
                                    <p:set>
                                      <p:cBhvr>
                                        <p:cTn id="186" dur="1" fill="hold">
                                          <p:stCondLst>
                                            <p:cond delay="0"/>
                                          </p:stCondLst>
                                        </p:cTn>
                                        <p:tgtEl>
                                          <p:spTgt spid="98">
                                            <p:txEl>
                                              <p:pRg st="0" end="0"/>
                                            </p:txEl>
                                          </p:spTgt>
                                        </p:tgtEl>
                                        <p:attrNameLst>
                                          <p:attrName>style.visibility</p:attrName>
                                        </p:attrNameLst>
                                      </p:cBhvr>
                                      <p:to>
                                        <p:strVal val="visible"/>
                                      </p:to>
                                    </p:set>
                                    <p:animEffect filter="wedge" transition="in">
                                      <p:cBhvr additive="repl">
                                        <p:cTn id="187" dur="2000"/>
                                        <p:tgtEl>
                                          <p:spTgt spid="98">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Подосиновик</a:t>
            </a:r>
            <a:endParaRPr b="0" lang="en-US" sz="4400" spc="-1" strike="noStrike">
              <a:solidFill>
                <a:srgbClr val="000000"/>
              </a:solidFill>
              <a:latin typeface="Calibri"/>
            </a:endParaRPr>
          </a:p>
        </p:txBody>
      </p:sp>
      <p:sp>
        <p:nvSpPr>
          <p:cNvPr id="102" name="TextShape 2"/>
          <p:cNvSpPr txBox="1"/>
          <p:nvPr/>
        </p:nvSpPr>
        <p:spPr>
          <a:xfrm>
            <a:off x="5072040" y="1643040"/>
            <a:ext cx="3643200" cy="3828960"/>
          </a:xfrm>
          <a:prstGeom prst="rect">
            <a:avLst/>
          </a:prstGeom>
          <a:noFill/>
          <a:ln>
            <a:noFill/>
          </a:ln>
        </p:spPr>
        <p:txBody>
          <a:bodyPr>
            <a:normAutofit/>
          </a:bodyPr>
          <a:p>
            <a:pPr marL="342720" indent="-342720">
              <a:lnSpc>
                <a:spcPct val="90000"/>
              </a:lnSpc>
              <a:spcBef>
                <a:spcPts val="598"/>
              </a:spcBef>
            </a:pPr>
            <a:r>
              <a:rPr b="0" lang="ru-RU" sz="3200" spc="-1" strike="noStrike">
                <a:solidFill>
                  <a:srgbClr val="000000"/>
                </a:solidFill>
                <a:latin typeface="Calibri"/>
              </a:rPr>
              <a:t> </a:t>
            </a:r>
            <a:r>
              <a:rPr b="1" lang="ru-RU" sz="2400" spc="-1" strike="noStrike">
                <a:solidFill>
                  <a:srgbClr val="002060"/>
                </a:solidFill>
                <a:latin typeface="Times New Roman"/>
                <a:ea typeface="Times New Roman"/>
              </a:rPr>
              <a:t>Как фонарик-светофор,</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Что зажёгся красным светом,</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Украшает старый бор</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Гриб и осенью, и летом.</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Он растёт в березняках</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И в густом осиннике.</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Срезал я, держу в руках</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Крепкий подосиновик.</a:t>
            </a:r>
            <a:endParaRPr b="0" lang="en-US" sz="2400" spc="-1" strike="noStrike">
              <a:solidFill>
                <a:srgbClr val="000000"/>
              </a:solidFill>
              <a:latin typeface="Calibri"/>
            </a:endParaRPr>
          </a:p>
        </p:txBody>
      </p:sp>
      <p:pic>
        <p:nvPicPr>
          <p:cNvPr id="103" name="Picture 2" descr="C:\Documents and Settings\Ольга\Рабочий стол\картинки\грибы\подосиновик.jpg"/>
          <p:cNvPicPr/>
          <p:nvPr/>
        </p:nvPicPr>
        <p:blipFill>
          <a:blip r:embed="rId1"/>
          <a:stretch/>
        </p:blipFill>
        <p:spPr>
          <a:xfrm>
            <a:off x="285840" y="1928880"/>
            <a:ext cx="4622760" cy="3200400"/>
          </a:xfrm>
          <a:prstGeom prst="rect">
            <a:avLst/>
          </a:prstGeom>
          <a:ln>
            <a:noFill/>
          </a:ln>
        </p:spPr>
      </p:pic>
    </p:spTree>
  </p:cSld>
  <p:transition spd="med">
    <p:pull dir="lu"/>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357120" y="213840"/>
            <a:ext cx="8229600" cy="714600"/>
          </a:xfrm>
          <a:prstGeom prst="rect">
            <a:avLst/>
          </a:prstGeom>
          <a:noFill/>
          <a:ln>
            <a:noFill/>
          </a:ln>
        </p:spPr>
        <p:txBody>
          <a:bodyPr anchor="ctr">
            <a:noAutofit/>
          </a:bodyPr>
          <a:p>
            <a:pPr algn="ctr">
              <a:lnSpc>
                <a:spcPct val="100000"/>
              </a:lnSpc>
            </a:pPr>
            <a:r>
              <a:rPr b="1" lang="ru-RU" sz="4000" spc="-1" strike="noStrike">
                <a:solidFill>
                  <a:srgbClr val="002060"/>
                </a:solidFill>
                <a:latin typeface="Times New Roman"/>
                <a:ea typeface="Times New Roman"/>
              </a:rPr>
              <a:t>Подосиновик</a:t>
            </a:r>
            <a:endParaRPr b="0" lang="en-US" sz="4000" spc="-1" strike="noStrike">
              <a:solidFill>
                <a:srgbClr val="000000"/>
              </a:solidFill>
              <a:latin typeface="Calibri"/>
            </a:endParaRPr>
          </a:p>
        </p:txBody>
      </p:sp>
      <p:sp>
        <p:nvSpPr>
          <p:cNvPr id="105" name="TextShape 2"/>
          <p:cNvSpPr txBox="1"/>
          <p:nvPr/>
        </p:nvSpPr>
        <p:spPr>
          <a:xfrm>
            <a:off x="428760" y="3857400"/>
            <a:ext cx="8229600" cy="275724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0000"/>
                </a:solidFill>
                <a:latin typeface="Times New Roman"/>
                <a:ea typeface="Times New Roman"/>
              </a:rPr>
              <a:t>    </a:t>
            </a:r>
            <a:r>
              <a:rPr b="1" lang="ru-RU" sz="2400" spc="-1" strike="noStrike">
                <a:solidFill>
                  <a:srgbClr val="002060"/>
                </a:solidFill>
                <a:latin typeface="Times New Roman"/>
                <a:ea typeface="Times New Roman"/>
              </a:rPr>
              <a:t>Своё название гриб получил, потому что растёт под осинами.  А почему? Да потому, что  осенние листья осин  то  багряные, то розовато-красные, и грибы нелегко заметить среди яркой опавшей листвы. «Любят грибы за нос водить»-говорят люди. Думаешь, что это гриб – а это листик, прилипший к сухому сучку.</a:t>
            </a:r>
            <a:endParaRPr b="0" lang="en-US" sz="2400" spc="-1" strike="noStrike">
              <a:solidFill>
                <a:srgbClr val="000000"/>
              </a:solidFill>
              <a:latin typeface="Calibri"/>
            </a:endParaRPr>
          </a:p>
        </p:txBody>
      </p:sp>
      <p:pic>
        <p:nvPicPr>
          <p:cNvPr id="106" name="Picture 2" descr="C:\Documents and Settings\Ольга\Рабочий стол\картинки\грибы\подосиновик2.jpg"/>
          <p:cNvPicPr/>
          <p:nvPr/>
        </p:nvPicPr>
        <p:blipFill>
          <a:blip r:embed="rId1"/>
          <a:stretch/>
        </p:blipFill>
        <p:spPr>
          <a:xfrm>
            <a:off x="357120" y="1214280"/>
            <a:ext cx="3425760" cy="2571840"/>
          </a:xfrm>
          <a:prstGeom prst="rect">
            <a:avLst/>
          </a:prstGeom>
          <a:ln>
            <a:noFill/>
          </a:ln>
        </p:spPr>
      </p:pic>
      <p:pic>
        <p:nvPicPr>
          <p:cNvPr id="107" name="Picture 3" descr="C:\Documents and Settings\Ольга\Рабочий стол\картинки\грибы\подосиновик3.jpeg"/>
          <p:cNvPicPr/>
          <p:nvPr/>
        </p:nvPicPr>
        <p:blipFill>
          <a:blip r:embed="rId2"/>
          <a:stretch/>
        </p:blipFill>
        <p:spPr>
          <a:xfrm>
            <a:off x="4572000" y="1285920"/>
            <a:ext cx="3714840" cy="2535120"/>
          </a:xfrm>
          <a:prstGeom prst="rect">
            <a:avLst/>
          </a:prstGeom>
          <a:ln>
            <a:noFill/>
          </a:ln>
        </p:spPr>
      </p:pic>
    </p:spTree>
  </p:cSld>
  <p:transition spd="med">
    <p:pull dir="lu"/>
  </p:transition>
  <p:timing>
    <p:tnLst>
      <p:par>
        <p:cTn id="188" dur="indefinite" restart="never" nodeType="tmRoot">
          <p:childTnLst>
            <p:seq>
              <p:cTn id="189" dur="indefinite" nodeType="mainSeq">
                <p:childTnLst>
                  <p:par>
                    <p:cTn id="190" fill="hold">
                      <p:stCondLst>
                        <p:cond delay="0"/>
                      </p:stCondLst>
                      <p:childTnLst>
                        <p:par>
                          <p:cTn id="191" fill="hold">
                            <p:stCondLst>
                              <p:cond delay="0"/>
                            </p:stCondLst>
                            <p:childTnLst>
                              <p:par>
                                <p:cTn id="192" nodeType="afterEffect" fill="hold" presetClass="entr" presetID="23" presetSubtype="16">
                                  <p:stCondLst>
                                    <p:cond delay="0"/>
                                  </p:stCondLst>
                                  <p:childTnLst>
                                    <p:set>
                                      <p:cBhvr>
                                        <p:cTn id="193" dur="1" fill="hold">
                                          <p:stCondLst>
                                            <p:cond delay="0"/>
                                          </p:stCondLst>
                                        </p:cTn>
                                        <p:tgtEl>
                                          <p:spTgt spid="104"/>
                                        </p:tgtEl>
                                        <p:attrNameLst>
                                          <p:attrName>style.visibility</p:attrName>
                                        </p:attrNameLst>
                                      </p:cBhvr>
                                      <p:to>
                                        <p:strVal val="visible"/>
                                      </p:to>
                                    </p:set>
                                    <p:anim calcmode="lin" valueType="num">
                                      <p:cBhvr additive="repl">
                                        <p:cTn id="194" dur="1000" fill="hold"/>
                                        <p:tgtEl>
                                          <p:spTgt spid="104"/>
                                        </p:tgtEl>
                                        <p:attrNameLst>
                                          <p:attrName>ppt_w</p:attrName>
                                        </p:attrNameLst>
                                      </p:cBhvr>
                                      <p:tavLst>
                                        <p:tav tm="0">
                                          <p:val>
                                            <p:fltVal val="0"/>
                                          </p:val>
                                        </p:tav>
                                        <p:tav tm="100000">
                                          <p:val>
                                            <p:strVal val="#ppt_w"/>
                                          </p:val>
                                        </p:tav>
                                      </p:tavLst>
                                    </p:anim>
                                    <p:anim calcmode="lin" valueType="num">
                                      <p:cBhvr additive="repl">
                                        <p:cTn id="195" dur="1000" fill="hold"/>
                                        <p:tgtEl>
                                          <p:spTgt spid="104"/>
                                        </p:tgtEl>
                                        <p:attrNameLst>
                                          <p:attrName>ppt_h</p:attrName>
                                        </p:attrNameLst>
                                      </p:cBhvr>
                                      <p:tavLst>
                                        <p:tav tm="0">
                                          <p:val>
                                            <p:fltVal val="0"/>
                                          </p:val>
                                        </p:tav>
                                        <p:tav tm="100000">
                                          <p:val>
                                            <p:strVal val="#ppt_h"/>
                                          </p:val>
                                        </p:tav>
                                      </p:tavLst>
                                    </p:anim>
                                  </p:childTnLst>
                                </p:cTn>
                              </p:par>
                              <p:par>
                                <p:cTn id="196" nodeType="withEffect" fill="hold" presetClass="entr" presetID="23" presetSubtype="16">
                                  <p:stCondLst>
                                    <p:cond delay="0"/>
                                  </p:stCondLst>
                                  <p:childTnLst>
                                    <p:set>
                                      <p:cBhvr>
                                        <p:cTn id="197" dur="1" fill="hold">
                                          <p:stCondLst>
                                            <p:cond delay="0"/>
                                          </p:stCondLst>
                                        </p:cTn>
                                        <p:tgtEl>
                                          <p:spTgt spid="106"/>
                                        </p:tgtEl>
                                        <p:attrNameLst>
                                          <p:attrName>style.visibility</p:attrName>
                                        </p:attrNameLst>
                                      </p:cBhvr>
                                      <p:to>
                                        <p:strVal val="visible"/>
                                      </p:to>
                                    </p:set>
                                    <p:anim calcmode="lin" valueType="num">
                                      <p:cBhvr additive="repl">
                                        <p:cTn id="198" dur="1000" fill="hold"/>
                                        <p:tgtEl>
                                          <p:spTgt spid="106"/>
                                        </p:tgtEl>
                                        <p:attrNameLst>
                                          <p:attrName>ppt_w</p:attrName>
                                        </p:attrNameLst>
                                      </p:cBhvr>
                                      <p:tavLst>
                                        <p:tav tm="0">
                                          <p:val>
                                            <p:fltVal val="0"/>
                                          </p:val>
                                        </p:tav>
                                        <p:tav tm="100000">
                                          <p:val>
                                            <p:strVal val="#ppt_w"/>
                                          </p:val>
                                        </p:tav>
                                      </p:tavLst>
                                    </p:anim>
                                    <p:anim calcmode="lin" valueType="num">
                                      <p:cBhvr additive="repl">
                                        <p:cTn id="199" dur="1000" fill="hold"/>
                                        <p:tgtEl>
                                          <p:spTgt spid="106"/>
                                        </p:tgtEl>
                                        <p:attrNameLst>
                                          <p:attrName>ppt_h</p:attrName>
                                        </p:attrNameLst>
                                      </p:cBhvr>
                                      <p:tavLst>
                                        <p:tav tm="0">
                                          <p:val>
                                            <p:fltVal val="0"/>
                                          </p:val>
                                        </p:tav>
                                        <p:tav tm="100000">
                                          <p:val>
                                            <p:strVal val="#ppt_h"/>
                                          </p:val>
                                        </p:tav>
                                      </p:tavLst>
                                    </p:anim>
                                  </p:childTnLst>
                                </p:cTn>
                              </p:par>
                              <p:par>
                                <p:cTn id="200" nodeType="withEffect" fill="hold" presetClass="entr" presetID="23" presetSubtype="16">
                                  <p:stCondLst>
                                    <p:cond delay="0"/>
                                  </p:stCondLst>
                                  <p:childTnLst>
                                    <p:set>
                                      <p:cBhvr>
                                        <p:cTn id="201" dur="1" fill="hold">
                                          <p:stCondLst>
                                            <p:cond delay="0"/>
                                          </p:stCondLst>
                                        </p:cTn>
                                        <p:tgtEl>
                                          <p:spTgt spid="107"/>
                                        </p:tgtEl>
                                        <p:attrNameLst>
                                          <p:attrName>style.visibility</p:attrName>
                                        </p:attrNameLst>
                                      </p:cBhvr>
                                      <p:to>
                                        <p:strVal val="visible"/>
                                      </p:to>
                                    </p:set>
                                    <p:anim calcmode="lin" valueType="num">
                                      <p:cBhvr additive="repl">
                                        <p:cTn id="202" dur="1000" fill="hold"/>
                                        <p:tgtEl>
                                          <p:spTgt spid="107"/>
                                        </p:tgtEl>
                                        <p:attrNameLst>
                                          <p:attrName>ppt_w</p:attrName>
                                        </p:attrNameLst>
                                      </p:cBhvr>
                                      <p:tavLst>
                                        <p:tav tm="0">
                                          <p:val>
                                            <p:fltVal val="0"/>
                                          </p:val>
                                        </p:tav>
                                        <p:tav tm="100000">
                                          <p:val>
                                            <p:strVal val="#ppt_w"/>
                                          </p:val>
                                        </p:tav>
                                      </p:tavLst>
                                    </p:anim>
                                    <p:anim calcmode="lin" valueType="num">
                                      <p:cBhvr additive="repl">
                                        <p:cTn id="203" dur="1000" fill="hold"/>
                                        <p:tgtEl>
                                          <p:spTgt spid="107"/>
                                        </p:tgtEl>
                                        <p:attrNameLst>
                                          <p:attrName>ppt_h</p:attrName>
                                        </p:attrNameLst>
                                      </p:cBhvr>
                                      <p:tavLst>
                                        <p:tav tm="0">
                                          <p:val>
                                            <p:fltVal val="0"/>
                                          </p:val>
                                        </p:tav>
                                        <p:tav tm="100000">
                                          <p:val>
                                            <p:strVal val="#ppt_h"/>
                                          </p:val>
                                        </p:tav>
                                      </p:tavLst>
                                    </p:anim>
                                  </p:childTnLst>
                                </p:cTn>
                              </p:par>
                            </p:childTnLst>
                          </p:cTn>
                        </p:par>
                        <p:par>
                          <p:cTn id="204" fill="hold">
                            <p:stCondLst>
                              <p:cond delay="1000"/>
                            </p:stCondLst>
                            <p:childTnLst>
                              <p:par>
                                <p:cTn id="205" nodeType="afterEffect" fill="hold" presetClass="entr" presetID="20">
                                  <p:stCondLst>
                                    <p:cond delay="0"/>
                                  </p:stCondLst>
                                  <p:childTnLst>
                                    <p:set>
                                      <p:cBhvr>
                                        <p:cTn id="206" dur="1" fill="hold">
                                          <p:stCondLst>
                                            <p:cond delay="0"/>
                                          </p:stCondLst>
                                        </p:cTn>
                                        <p:tgtEl>
                                          <p:spTgt spid="105">
                                            <p:txEl>
                                              <p:pRg st="0" end="0"/>
                                            </p:txEl>
                                          </p:spTgt>
                                        </p:tgtEl>
                                        <p:attrNameLst>
                                          <p:attrName>style.visibility</p:attrName>
                                        </p:attrNameLst>
                                      </p:cBhvr>
                                      <p:to>
                                        <p:strVal val="visible"/>
                                      </p:to>
                                    </p:set>
                                    <p:animEffect filter="wedge" transition="in">
                                      <p:cBhvr additive="repl">
                                        <p:cTn id="207" dur="2000"/>
                                        <p:tgtEl>
                                          <p:spTgt spid="105">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Белый гриб (боровик)</a:t>
            </a:r>
            <a:endParaRPr b="0" lang="en-US" sz="4400" spc="-1" strike="noStrike">
              <a:solidFill>
                <a:srgbClr val="000000"/>
              </a:solidFill>
              <a:latin typeface="Calibri"/>
            </a:endParaRPr>
          </a:p>
        </p:txBody>
      </p:sp>
      <p:sp>
        <p:nvSpPr>
          <p:cNvPr id="46" name="TextShape 2"/>
          <p:cNvSpPr txBox="1"/>
          <p:nvPr/>
        </p:nvSpPr>
        <p:spPr>
          <a:xfrm>
            <a:off x="4714920" y="1571760"/>
            <a:ext cx="4114800" cy="3543120"/>
          </a:xfrm>
          <a:prstGeom prst="rect">
            <a:avLst/>
          </a:prstGeom>
          <a:noFill/>
          <a:ln>
            <a:noFill/>
          </a:ln>
        </p:spPr>
        <p:txBody>
          <a:bodyPr>
            <a:normAutofit fontScale="97000"/>
          </a:bodyPr>
          <a:p>
            <a:pPr marL="342720" indent="-342720">
              <a:lnSpc>
                <a:spcPct val="100000"/>
              </a:lnSpc>
              <a:spcBef>
                <a:spcPts val="598"/>
              </a:spcBef>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Вот гриб-боровик,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Он к почёту привык,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Как полковник, важный он,</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Всяк ему отдаст поклон.</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Рад ему любой грибник,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Где же ты, мой боровик?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Позову тебя: «А-у-у-у!...</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Ты откликнись, я приду!»</a:t>
            </a:r>
            <a:endParaRPr b="0" lang="en-US" sz="2400" spc="-1" strike="noStrike">
              <a:solidFill>
                <a:srgbClr val="000000"/>
              </a:solidFill>
              <a:latin typeface="Calibri"/>
            </a:endParaRPr>
          </a:p>
        </p:txBody>
      </p:sp>
      <p:pic>
        <p:nvPicPr>
          <p:cNvPr id="47" name="Picture 2" descr="C:\Documents and Settings\Ольга\Рабочий стол\картинки\грибы\белый.jpg"/>
          <p:cNvPicPr/>
          <p:nvPr/>
        </p:nvPicPr>
        <p:blipFill>
          <a:blip r:embed="rId1"/>
          <a:stretch/>
        </p:blipFill>
        <p:spPr>
          <a:xfrm>
            <a:off x="285840" y="1643040"/>
            <a:ext cx="4190760" cy="3429000"/>
          </a:xfrm>
          <a:prstGeom prst="rect">
            <a:avLst/>
          </a:prstGeom>
          <a:ln>
            <a:noFill/>
          </a:ln>
        </p:spPr>
      </p:pic>
    </p:spTree>
  </p:cSld>
  <p:transition spd="med">
    <p:pull dir="lu"/>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Рыжик</a:t>
            </a:r>
            <a:endParaRPr b="0" lang="en-US" sz="4400" spc="-1" strike="noStrike">
              <a:solidFill>
                <a:srgbClr val="000000"/>
              </a:solidFill>
              <a:latin typeface="Calibri"/>
            </a:endParaRPr>
          </a:p>
        </p:txBody>
      </p:sp>
      <p:sp>
        <p:nvSpPr>
          <p:cNvPr id="109" name="TextShape 2"/>
          <p:cNvSpPr txBox="1"/>
          <p:nvPr/>
        </p:nvSpPr>
        <p:spPr>
          <a:xfrm>
            <a:off x="3714840" y="1999800"/>
            <a:ext cx="5186160" cy="3000600"/>
          </a:xfrm>
          <a:prstGeom prst="rect">
            <a:avLst/>
          </a:prstGeom>
          <a:noFill/>
          <a:ln>
            <a:noFill/>
          </a:ln>
        </p:spPr>
        <p:txBody>
          <a:bodyPr>
            <a:normAutofit/>
          </a:bodyPr>
          <a:p>
            <a:pPr marL="342720" indent="-342720">
              <a:spcBef>
                <a:spcPts val="697"/>
              </a:spcBef>
            </a:pPr>
            <a:r>
              <a:rPr b="0" lang="ru-RU" sz="3200" spc="-1" strike="noStrike">
                <a:solidFill>
                  <a:srgbClr val="002060"/>
                </a:solidFill>
                <a:latin typeface="Calibri"/>
              </a:rPr>
              <a:t> </a:t>
            </a:r>
            <a:r>
              <a:rPr b="1" lang="ru-RU" sz="2800" spc="-1" strike="noStrike">
                <a:solidFill>
                  <a:srgbClr val="002060"/>
                </a:solidFill>
                <a:latin typeface="Times New Roman"/>
                <a:ea typeface="Times New Roman"/>
              </a:rPr>
              <a:t>По лесу иду и вижу</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Под сосной грибочек рыжий,</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Подойду к нему поближе:</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 Так ведь это рыжий рыжик!</a:t>
            </a:r>
            <a:endParaRPr b="0" lang="en-US" sz="2800" spc="-1" strike="noStrike">
              <a:solidFill>
                <a:srgbClr val="000000"/>
              </a:solidFill>
              <a:latin typeface="Calibri"/>
            </a:endParaRPr>
          </a:p>
          <a:p>
            <a:pPr marL="342720" indent="-342720">
              <a:lnSpc>
                <a:spcPct val="100000"/>
              </a:lnSpc>
              <a:spcBef>
                <a:spcPts val="697"/>
              </a:spcBef>
            </a:pPr>
            <a:endParaRPr b="0" lang="en-US" sz="2800" spc="-1" strike="noStrike">
              <a:solidFill>
                <a:srgbClr val="000000"/>
              </a:solidFill>
              <a:latin typeface="Calibri"/>
            </a:endParaRPr>
          </a:p>
        </p:txBody>
      </p:sp>
      <p:pic>
        <p:nvPicPr>
          <p:cNvPr id="110" name="Picture 2" descr="C:\Documents and Settings\Ольга\Рабочий стол\картинки\грибы\рыжик5.jpg"/>
          <p:cNvPicPr/>
          <p:nvPr/>
        </p:nvPicPr>
        <p:blipFill>
          <a:blip r:embed="rId1"/>
          <a:stretch/>
        </p:blipFill>
        <p:spPr>
          <a:xfrm>
            <a:off x="285840" y="1714680"/>
            <a:ext cx="3408120" cy="3000240"/>
          </a:xfrm>
          <a:prstGeom prst="rect">
            <a:avLst/>
          </a:prstGeom>
          <a:ln>
            <a:noFill/>
          </a:ln>
        </p:spPr>
      </p:pic>
    </p:spTree>
  </p:cSld>
  <p:transition spd="med">
    <p:pull dir="lu"/>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Рыжик</a:t>
            </a:r>
            <a:endParaRPr b="0" lang="en-US" sz="4400" spc="-1" strike="noStrike">
              <a:solidFill>
                <a:srgbClr val="000000"/>
              </a:solidFill>
              <a:latin typeface="Calibri"/>
            </a:endParaRPr>
          </a:p>
        </p:txBody>
      </p:sp>
      <p:sp>
        <p:nvSpPr>
          <p:cNvPr id="112" name="TextShape 2"/>
          <p:cNvSpPr txBox="1"/>
          <p:nvPr/>
        </p:nvSpPr>
        <p:spPr>
          <a:xfrm>
            <a:off x="500040" y="4500360"/>
            <a:ext cx="8229600" cy="204300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2060"/>
                </a:solidFill>
                <a:latin typeface="Times New Roman"/>
                <a:ea typeface="Times New Roman"/>
              </a:rPr>
              <a:t>    </a:t>
            </a:r>
            <a:r>
              <a:rPr b="1" lang="ru-RU" sz="2400" spc="-1" strike="noStrike">
                <a:solidFill>
                  <a:srgbClr val="002060"/>
                </a:solidFill>
                <a:latin typeface="Times New Roman"/>
                <a:ea typeface="Times New Roman"/>
              </a:rPr>
              <a:t>Рыжики – самые любимые грибы русского народа. Рыжик недаром так называется. И шляпка, и ножка у этого гриба золотисто-оранжевая или ярко-рыжая. Рыжики – очень  душистые грибы, впитавшие лесные ароматы и сосновой смолы, и росистых елей.</a:t>
            </a:r>
            <a:endParaRPr b="0" lang="en-US" sz="2400" spc="-1" strike="noStrike">
              <a:solidFill>
                <a:srgbClr val="000000"/>
              </a:solidFill>
              <a:latin typeface="Calibri"/>
            </a:endParaRPr>
          </a:p>
        </p:txBody>
      </p:sp>
      <p:pic>
        <p:nvPicPr>
          <p:cNvPr id="113" name="Picture 2" descr="C:\Documents and Settings\Ольга\Рабочий стол\картинки\грибы\рыжики3.jpg"/>
          <p:cNvPicPr/>
          <p:nvPr/>
        </p:nvPicPr>
        <p:blipFill>
          <a:blip r:embed="rId1"/>
          <a:stretch/>
        </p:blipFill>
        <p:spPr>
          <a:xfrm>
            <a:off x="500040" y="1643040"/>
            <a:ext cx="3357720" cy="2519280"/>
          </a:xfrm>
          <a:prstGeom prst="rect">
            <a:avLst/>
          </a:prstGeom>
          <a:ln>
            <a:noFill/>
          </a:ln>
        </p:spPr>
      </p:pic>
      <p:pic>
        <p:nvPicPr>
          <p:cNvPr id="114" name="Picture 3" descr="C:\Documents and Settings\Ольга\Рабочий стол\картинки\грибы\рыжики2.jpg"/>
          <p:cNvPicPr/>
          <p:nvPr/>
        </p:nvPicPr>
        <p:blipFill>
          <a:blip r:embed="rId2"/>
          <a:stretch/>
        </p:blipFill>
        <p:spPr>
          <a:xfrm>
            <a:off x="4857840" y="1606680"/>
            <a:ext cx="3429000" cy="2573280"/>
          </a:xfrm>
          <a:prstGeom prst="rect">
            <a:avLst/>
          </a:prstGeom>
          <a:ln>
            <a:noFill/>
          </a:ln>
        </p:spPr>
      </p:pic>
    </p:spTree>
  </p:cSld>
  <p:transition spd="med">
    <p:pull dir="lu"/>
  </p:transition>
  <p:timing>
    <p:tnLst>
      <p:par>
        <p:cTn id="208" dur="indefinite" restart="never" nodeType="tmRoot">
          <p:childTnLst>
            <p:seq>
              <p:cTn id="209" dur="indefinite" nodeType="mainSeq">
                <p:childTnLst>
                  <p:par>
                    <p:cTn id="210" fill="hold">
                      <p:stCondLst>
                        <p:cond delay="0"/>
                      </p:stCondLst>
                      <p:childTnLst>
                        <p:par>
                          <p:cTn id="211" fill="hold">
                            <p:stCondLst>
                              <p:cond delay="0"/>
                            </p:stCondLst>
                            <p:childTnLst>
                              <p:par>
                                <p:cTn id="212" nodeType="afterEffect" fill="hold" presetClass="entr" presetID="23" presetSubtype="16">
                                  <p:stCondLst>
                                    <p:cond delay="0"/>
                                  </p:stCondLst>
                                  <p:childTnLst>
                                    <p:set>
                                      <p:cBhvr>
                                        <p:cTn id="213" dur="1" fill="hold">
                                          <p:stCondLst>
                                            <p:cond delay="0"/>
                                          </p:stCondLst>
                                        </p:cTn>
                                        <p:tgtEl>
                                          <p:spTgt spid="111"/>
                                        </p:tgtEl>
                                        <p:attrNameLst>
                                          <p:attrName>style.visibility</p:attrName>
                                        </p:attrNameLst>
                                      </p:cBhvr>
                                      <p:to>
                                        <p:strVal val="visible"/>
                                      </p:to>
                                    </p:set>
                                    <p:anim calcmode="lin" valueType="num">
                                      <p:cBhvr additive="repl">
                                        <p:cTn id="214" dur="1000" fill="hold"/>
                                        <p:tgtEl>
                                          <p:spTgt spid="111"/>
                                        </p:tgtEl>
                                        <p:attrNameLst>
                                          <p:attrName>ppt_w</p:attrName>
                                        </p:attrNameLst>
                                      </p:cBhvr>
                                      <p:tavLst>
                                        <p:tav tm="0">
                                          <p:val>
                                            <p:fltVal val="0"/>
                                          </p:val>
                                        </p:tav>
                                        <p:tav tm="100000">
                                          <p:val>
                                            <p:strVal val="#ppt_w"/>
                                          </p:val>
                                        </p:tav>
                                      </p:tavLst>
                                    </p:anim>
                                    <p:anim calcmode="lin" valueType="num">
                                      <p:cBhvr additive="repl">
                                        <p:cTn id="215" dur="1000" fill="hold"/>
                                        <p:tgtEl>
                                          <p:spTgt spid="111"/>
                                        </p:tgtEl>
                                        <p:attrNameLst>
                                          <p:attrName>ppt_h</p:attrName>
                                        </p:attrNameLst>
                                      </p:cBhvr>
                                      <p:tavLst>
                                        <p:tav tm="0">
                                          <p:val>
                                            <p:fltVal val="0"/>
                                          </p:val>
                                        </p:tav>
                                        <p:tav tm="100000">
                                          <p:val>
                                            <p:strVal val="#ppt_h"/>
                                          </p:val>
                                        </p:tav>
                                      </p:tavLst>
                                    </p:anim>
                                  </p:childTnLst>
                                </p:cTn>
                              </p:par>
                              <p:par>
                                <p:cTn id="216" nodeType="withEffect" fill="hold" presetClass="entr" presetID="23" presetSubtype="16">
                                  <p:stCondLst>
                                    <p:cond delay="0"/>
                                  </p:stCondLst>
                                  <p:childTnLst>
                                    <p:set>
                                      <p:cBhvr>
                                        <p:cTn id="217" dur="1" fill="hold">
                                          <p:stCondLst>
                                            <p:cond delay="0"/>
                                          </p:stCondLst>
                                        </p:cTn>
                                        <p:tgtEl>
                                          <p:spTgt spid="113"/>
                                        </p:tgtEl>
                                        <p:attrNameLst>
                                          <p:attrName>style.visibility</p:attrName>
                                        </p:attrNameLst>
                                      </p:cBhvr>
                                      <p:to>
                                        <p:strVal val="visible"/>
                                      </p:to>
                                    </p:set>
                                    <p:anim calcmode="lin" valueType="num">
                                      <p:cBhvr additive="repl">
                                        <p:cTn id="218" dur="1000" fill="hold"/>
                                        <p:tgtEl>
                                          <p:spTgt spid="113"/>
                                        </p:tgtEl>
                                        <p:attrNameLst>
                                          <p:attrName>ppt_w</p:attrName>
                                        </p:attrNameLst>
                                      </p:cBhvr>
                                      <p:tavLst>
                                        <p:tav tm="0">
                                          <p:val>
                                            <p:fltVal val="0"/>
                                          </p:val>
                                        </p:tav>
                                        <p:tav tm="100000">
                                          <p:val>
                                            <p:strVal val="#ppt_w"/>
                                          </p:val>
                                        </p:tav>
                                      </p:tavLst>
                                    </p:anim>
                                    <p:anim calcmode="lin" valueType="num">
                                      <p:cBhvr additive="repl">
                                        <p:cTn id="219" dur="1000" fill="hold"/>
                                        <p:tgtEl>
                                          <p:spTgt spid="113"/>
                                        </p:tgtEl>
                                        <p:attrNameLst>
                                          <p:attrName>ppt_h</p:attrName>
                                        </p:attrNameLst>
                                      </p:cBhvr>
                                      <p:tavLst>
                                        <p:tav tm="0">
                                          <p:val>
                                            <p:fltVal val="0"/>
                                          </p:val>
                                        </p:tav>
                                        <p:tav tm="100000">
                                          <p:val>
                                            <p:strVal val="#ppt_h"/>
                                          </p:val>
                                        </p:tav>
                                      </p:tavLst>
                                    </p:anim>
                                  </p:childTnLst>
                                </p:cTn>
                              </p:par>
                              <p:par>
                                <p:cTn id="220" nodeType="withEffect" fill="hold" presetClass="entr" presetID="23" presetSubtype="16">
                                  <p:stCondLst>
                                    <p:cond delay="0"/>
                                  </p:stCondLst>
                                  <p:childTnLst>
                                    <p:set>
                                      <p:cBhvr>
                                        <p:cTn id="221" dur="1" fill="hold">
                                          <p:stCondLst>
                                            <p:cond delay="0"/>
                                          </p:stCondLst>
                                        </p:cTn>
                                        <p:tgtEl>
                                          <p:spTgt spid="114"/>
                                        </p:tgtEl>
                                        <p:attrNameLst>
                                          <p:attrName>style.visibility</p:attrName>
                                        </p:attrNameLst>
                                      </p:cBhvr>
                                      <p:to>
                                        <p:strVal val="visible"/>
                                      </p:to>
                                    </p:set>
                                    <p:anim calcmode="lin" valueType="num">
                                      <p:cBhvr additive="repl">
                                        <p:cTn id="222" dur="1000" fill="hold"/>
                                        <p:tgtEl>
                                          <p:spTgt spid="114"/>
                                        </p:tgtEl>
                                        <p:attrNameLst>
                                          <p:attrName>ppt_w</p:attrName>
                                        </p:attrNameLst>
                                      </p:cBhvr>
                                      <p:tavLst>
                                        <p:tav tm="0">
                                          <p:val>
                                            <p:fltVal val="0"/>
                                          </p:val>
                                        </p:tav>
                                        <p:tav tm="100000">
                                          <p:val>
                                            <p:strVal val="#ppt_w"/>
                                          </p:val>
                                        </p:tav>
                                      </p:tavLst>
                                    </p:anim>
                                    <p:anim calcmode="lin" valueType="num">
                                      <p:cBhvr additive="repl">
                                        <p:cTn id="223" dur="1000" fill="hold"/>
                                        <p:tgtEl>
                                          <p:spTgt spid="114"/>
                                        </p:tgtEl>
                                        <p:attrNameLst>
                                          <p:attrName>ppt_h</p:attrName>
                                        </p:attrNameLst>
                                      </p:cBhvr>
                                      <p:tavLst>
                                        <p:tav tm="0">
                                          <p:val>
                                            <p:fltVal val="0"/>
                                          </p:val>
                                        </p:tav>
                                        <p:tav tm="100000">
                                          <p:val>
                                            <p:strVal val="#ppt_h"/>
                                          </p:val>
                                        </p:tav>
                                      </p:tavLst>
                                    </p:anim>
                                  </p:childTnLst>
                                </p:cTn>
                              </p:par>
                            </p:childTnLst>
                          </p:cTn>
                        </p:par>
                        <p:par>
                          <p:cTn id="224" fill="hold">
                            <p:stCondLst>
                              <p:cond delay="1000"/>
                            </p:stCondLst>
                            <p:childTnLst>
                              <p:par>
                                <p:cTn id="225" nodeType="afterEffect" fill="hold" presetClass="entr" presetID="20">
                                  <p:stCondLst>
                                    <p:cond delay="0"/>
                                  </p:stCondLst>
                                  <p:childTnLst>
                                    <p:set>
                                      <p:cBhvr>
                                        <p:cTn id="226" dur="1" fill="hold">
                                          <p:stCondLst>
                                            <p:cond delay="0"/>
                                          </p:stCondLst>
                                        </p:cTn>
                                        <p:tgtEl>
                                          <p:spTgt spid="112">
                                            <p:txEl>
                                              <p:pRg st="0" end="0"/>
                                            </p:txEl>
                                          </p:spTgt>
                                        </p:tgtEl>
                                        <p:attrNameLst>
                                          <p:attrName>style.visibility</p:attrName>
                                        </p:attrNameLst>
                                      </p:cBhvr>
                                      <p:to>
                                        <p:strVal val="visible"/>
                                      </p:to>
                                    </p:set>
                                    <p:animEffect filter="wedge" transition="in">
                                      <p:cBhvr additive="repl">
                                        <p:cTn id="227" dur="2000"/>
                                        <p:tgtEl>
                                          <p:spTgt spid="112">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Сыроежка.</a:t>
            </a:r>
            <a:endParaRPr b="0" lang="en-US" sz="4400" spc="-1" strike="noStrike">
              <a:solidFill>
                <a:srgbClr val="000000"/>
              </a:solidFill>
              <a:latin typeface="Calibri"/>
            </a:endParaRPr>
          </a:p>
        </p:txBody>
      </p:sp>
      <p:sp>
        <p:nvSpPr>
          <p:cNvPr id="116" name="TextShape 2"/>
          <p:cNvSpPr txBox="1"/>
          <p:nvPr/>
        </p:nvSpPr>
        <p:spPr>
          <a:xfrm>
            <a:off x="5071680" y="1643040"/>
            <a:ext cx="3714840" cy="3643200"/>
          </a:xfrm>
          <a:prstGeom prst="rect">
            <a:avLst/>
          </a:prstGeom>
          <a:noFill/>
          <a:ln>
            <a:noFill/>
          </a:ln>
        </p:spPr>
        <p:txBody>
          <a:bodyPr>
            <a:normAutofit/>
          </a:bodyPr>
          <a:p>
            <a:pPr marL="342720" indent="-342720">
              <a:lnSpc>
                <a:spcPct val="90000"/>
              </a:lnSpc>
              <a:spcBef>
                <a:spcPts val="598"/>
              </a:spcBef>
            </a:pPr>
            <a:r>
              <a:rPr b="0" lang="ru-RU" sz="3200" spc="-1" strike="noStrike">
                <a:solidFill>
                  <a:srgbClr val="000000"/>
                </a:solidFill>
                <a:latin typeface="Calibri"/>
              </a:rPr>
              <a:t> </a:t>
            </a:r>
            <a:r>
              <a:rPr b="1" lang="ru-RU" sz="2400" spc="-1" strike="noStrike">
                <a:solidFill>
                  <a:srgbClr val="002060"/>
                </a:solidFill>
                <a:latin typeface="Times New Roman"/>
                <a:ea typeface="Times New Roman"/>
              </a:rPr>
              <a:t>Тихо по лесу иду,</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Сыроежки в мох кладу.</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Шляпки у них разные – </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Зелёные и красные,</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Иногда лиловые, </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Словно аметисты.</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Еловые, сосновые – </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2060"/>
                </a:solidFill>
                <a:latin typeface="Times New Roman"/>
                <a:ea typeface="Times New Roman"/>
              </a:rPr>
              <a:t>Да чего ж цветисты!</a:t>
            </a:r>
            <a:endParaRPr b="0" lang="en-US" sz="2400" spc="-1" strike="noStrike">
              <a:solidFill>
                <a:srgbClr val="000000"/>
              </a:solidFill>
              <a:latin typeface="Calibri"/>
            </a:endParaRPr>
          </a:p>
        </p:txBody>
      </p:sp>
      <p:pic>
        <p:nvPicPr>
          <p:cNvPr id="117" name="Picture 2" descr="C:\Documents and Settings\Ольга\Рабочий стол\картинки\грибы\сыроежка2.jpg"/>
          <p:cNvPicPr/>
          <p:nvPr/>
        </p:nvPicPr>
        <p:blipFill>
          <a:blip r:embed="rId1"/>
          <a:stretch/>
        </p:blipFill>
        <p:spPr>
          <a:xfrm>
            <a:off x="428760" y="1857240"/>
            <a:ext cx="4011480" cy="3000600"/>
          </a:xfrm>
          <a:prstGeom prst="rect">
            <a:avLst/>
          </a:prstGeom>
          <a:ln>
            <a:noFill/>
          </a:ln>
        </p:spPr>
      </p:pic>
    </p:spTree>
  </p:cSld>
  <p:transition spd="med">
    <p:pull dir="lu"/>
  </p:transition>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428760" y="214200"/>
            <a:ext cx="8229600" cy="642960"/>
          </a:xfrm>
          <a:prstGeom prst="rect">
            <a:avLst/>
          </a:prstGeom>
          <a:noFill/>
          <a:ln>
            <a:noFill/>
          </a:ln>
        </p:spPr>
        <p:txBody>
          <a:bodyPr anchor="ctr">
            <a:noAutofit/>
          </a:bodyPr>
          <a:p>
            <a:pPr algn="ctr">
              <a:lnSpc>
                <a:spcPct val="100000"/>
              </a:lnSpc>
            </a:pPr>
            <a:r>
              <a:rPr b="1" lang="ru-RU" sz="4000" spc="-1" strike="noStrike">
                <a:solidFill>
                  <a:srgbClr val="002060"/>
                </a:solidFill>
                <a:latin typeface="Times New Roman"/>
                <a:ea typeface="Times New Roman"/>
              </a:rPr>
              <a:t>Сыроежка.</a:t>
            </a:r>
            <a:endParaRPr b="0" lang="en-US" sz="4000" spc="-1" strike="noStrike">
              <a:solidFill>
                <a:srgbClr val="000000"/>
              </a:solidFill>
              <a:latin typeface="Calibri"/>
            </a:endParaRPr>
          </a:p>
        </p:txBody>
      </p:sp>
      <p:sp>
        <p:nvSpPr>
          <p:cNvPr id="119" name="TextShape 2"/>
          <p:cNvSpPr txBox="1"/>
          <p:nvPr/>
        </p:nvSpPr>
        <p:spPr>
          <a:xfrm>
            <a:off x="285840" y="3786120"/>
            <a:ext cx="8229600" cy="285768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2060"/>
                </a:solidFill>
                <a:latin typeface="Times New Roman"/>
                <a:ea typeface="Times New Roman"/>
              </a:rPr>
              <a:t>   </a:t>
            </a:r>
            <a:r>
              <a:rPr b="1" lang="ru-RU" sz="2400" spc="-1" strike="noStrike">
                <a:solidFill>
                  <a:srgbClr val="002060"/>
                </a:solidFill>
                <a:latin typeface="Times New Roman"/>
                <a:ea typeface="Times New Roman"/>
              </a:rPr>
              <a:t>Почему шапочки сыроежек окрашены в разные цвета радуги? Да потому, что цвет шляпки зависит от места, где вырос этот гриб. Если под краснеющими осинками, то шляпки красные или лиловые, если под желтеющими берёзами, то шапочки грибов – жёлтые.     Почему сыроежка так называется? А вот этого никто не знает. Ведь никто их не ест сырыми.</a:t>
            </a:r>
            <a:endParaRPr b="0" lang="en-US" sz="2400" spc="-1" strike="noStrike">
              <a:solidFill>
                <a:srgbClr val="000000"/>
              </a:solidFill>
              <a:latin typeface="Calibri"/>
            </a:endParaRPr>
          </a:p>
        </p:txBody>
      </p:sp>
      <p:pic>
        <p:nvPicPr>
          <p:cNvPr id="120" name="Picture 2" descr="C:\Documents and Settings\Ольга\Рабочий стол\картинки\грибы\сыроежка желтая.jpg"/>
          <p:cNvPicPr/>
          <p:nvPr/>
        </p:nvPicPr>
        <p:blipFill>
          <a:blip r:embed="rId1"/>
          <a:stretch/>
        </p:blipFill>
        <p:spPr>
          <a:xfrm>
            <a:off x="642960" y="1000080"/>
            <a:ext cx="3214800" cy="2571840"/>
          </a:xfrm>
          <a:prstGeom prst="rect">
            <a:avLst/>
          </a:prstGeom>
          <a:ln>
            <a:noFill/>
          </a:ln>
        </p:spPr>
      </p:pic>
      <p:pic>
        <p:nvPicPr>
          <p:cNvPr id="121" name="Picture 3" descr="C:\Documents and Settings\Ольга\Рабочий стол\картинки\грибы\сыроежка 4.jpg"/>
          <p:cNvPicPr/>
          <p:nvPr/>
        </p:nvPicPr>
        <p:blipFill>
          <a:blip r:embed="rId2"/>
          <a:stretch/>
        </p:blipFill>
        <p:spPr>
          <a:xfrm>
            <a:off x="4572000" y="1000080"/>
            <a:ext cx="3429000" cy="2571840"/>
          </a:xfrm>
          <a:prstGeom prst="rect">
            <a:avLst/>
          </a:prstGeom>
          <a:ln>
            <a:noFill/>
          </a:ln>
        </p:spPr>
      </p:pic>
    </p:spTree>
  </p:cSld>
  <p:transition spd="med">
    <p:pull dir="lu"/>
  </p:transition>
  <p:timing>
    <p:tnLst>
      <p:par>
        <p:cTn id="228" dur="indefinite" restart="never" nodeType="tmRoot">
          <p:childTnLst>
            <p:seq>
              <p:cTn id="229" dur="indefinite" nodeType="mainSeq">
                <p:childTnLst>
                  <p:par>
                    <p:cTn id="230" fill="hold">
                      <p:stCondLst>
                        <p:cond delay="0"/>
                      </p:stCondLst>
                      <p:childTnLst>
                        <p:par>
                          <p:cTn id="231" fill="hold">
                            <p:stCondLst>
                              <p:cond delay="0"/>
                            </p:stCondLst>
                            <p:childTnLst>
                              <p:par>
                                <p:cTn id="232" nodeType="afterEffect" fill="hold" presetClass="entr" presetID="23" presetSubtype="16">
                                  <p:stCondLst>
                                    <p:cond delay="0"/>
                                  </p:stCondLst>
                                  <p:childTnLst>
                                    <p:set>
                                      <p:cBhvr>
                                        <p:cTn id="233" dur="1" fill="hold">
                                          <p:stCondLst>
                                            <p:cond delay="0"/>
                                          </p:stCondLst>
                                        </p:cTn>
                                        <p:tgtEl>
                                          <p:spTgt spid="118"/>
                                        </p:tgtEl>
                                        <p:attrNameLst>
                                          <p:attrName>style.visibility</p:attrName>
                                        </p:attrNameLst>
                                      </p:cBhvr>
                                      <p:to>
                                        <p:strVal val="visible"/>
                                      </p:to>
                                    </p:set>
                                    <p:anim calcmode="lin" valueType="num">
                                      <p:cBhvr additive="repl">
                                        <p:cTn id="234" dur="1000" fill="hold"/>
                                        <p:tgtEl>
                                          <p:spTgt spid="118"/>
                                        </p:tgtEl>
                                        <p:attrNameLst>
                                          <p:attrName>ppt_w</p:attrName>
                                        </p:attrNameLst>
                                      </p:cBhvr>
                                      <p:tavLst>
                                        <p:tav tm="0">
                                          <p:val>
                                            <p:fltVal val="0"/>
                                          </p:val>
                                        </p:tav>
                                        <p:tav tm="100000">
                                          <p:val>
                                            <p:strVal val="#ppt_w"/>
                                          </p:val>
                                        </p:tav>
                                      </p:tavLst>
                                    </p:anim>
                                    <p:anim calcmode="lin" valueType="num">
                                      <p:cBhvr additive="repl">
                                        <p:cTn id="235" dur="1000" fill="hold"/>
                                        <p:tgtEl>
                                          <p:spTgt spid="118"/>
                                        </p:tgtEl>
                                        <p:attrNameLst>
                                          <p:attrName>ppt_h</p:attrName>
                                        </p:attrNameLst>
                                      </p:cBhvr>
                                      <p:tavLst>
                                        <p:tav tm="0">
                                          <p:val>
                                            <p:fltVal val="0"/>
                                          </p:val>
                                        </p:tav>
                                        <p:tav tm="100000">
                                          <p:val>
                                            <p:strVal val="#ppt_h"/>
                                          </p:val>
                                        </p:tav>
                                      </p:tavLst>
                                    </p:anim>
                                  </p:childTnLst>
                                </p:cTn>
                              </p:par>
                              <p:par>
                                <p:cTn id="236" nodeType="withEffect" fill="hold" presetClass="entr" presetID="23" presetSubtype="16">
                                  <p:stCondLst>
                                    <p:cond delay="0"/>
                                  </p:stCondLst>
                                  <p:childTnLst>
                                    <p:set>
                                      <p:cBhvr>
                                        <p:cTn id="237" dur="1" fill="hold">
                                          <p:stCondLst>
                                            <p:cond delay="0"/>
                                          </p:stCondLst>
                                        </p:cTn>
                                        <p:tgtEl>
                                          <p:spTgt spid="120"/>
                                        </p:tgtEl>
                                        <p:attrNameLst>
                                          <p:attrName>style.visibility</p:attrName>
                                        </p:attrNameLst>
                                      </p:cBhvr>
                                      <p:to>
                                        <p:strVal val="visible"/>
                                      </p:to>
                                    </p:set>
                                    <p:anim calcmode="lin" valueType="num">
                                      <p:cBhvr additive="repl">
                                        <p:cTn id="238" dur="1000" fill="hold"/>
                                        <p:tgtEl>
                                          <p:spTgt spid="120"/>
                                        </p:tgtEl>
                                        <p:attrNameLst>
                                          <p:attrName>ppt_w</p:attrName>
                                        </p:attrNameLst>
                                      </p:cBhvr>
                                      <p:tavLst>
                                        <p:tav tm="0">
                                          <p:val>
                                            <p:fltVal val="0"/>
                                          </p:val>
                                        </p:tav>
                                        <p:tav tm="100000">
                                          <p:val>
                                            <p:strVal val="#ppt_w"/>
                                          </p:val>
                                        </p:tav>
                                      </p:tavLst>
                                    </p:anim>
                                    <p:anim calcmode="lin" valueType="num">
                                      <p:cBhvr additive="repl">
                                        <p:cTn id="239" dur="1000" fill="hold"/>
                                        <p:tgtEl>
                                          <p:spTgt spid="120"/>
                                        </p:tgtEl>
                                        <p:attrNameLst>
                                          <p:attrName>ppt_h</p:attrName>
                                        </p:attrNameLst>
                                      </p:cBhvr>
                                      <p:tavLst>
                                        <p:tav tm="0">
                                          <p:val>
                                            <p:fltVal val="0"/>
                                          </p:val>
                                        </p:tav>
                                        <p:tav tm="100000">
                                          <p:val>
                                            <p:strVal val="#ppt_h"/>
                                          </p:val>
                                        </p:tav>
                                      </p:tavLst>
                                    </p:anim>
                                  </p:childTnLst>
                                </p:cTn>
                              </p:par>
                              <p:par>
                                <p:cTn id="240" nodeType="withEffect" fill="hold" presetClass="entr" presetID="23" presetSubtype="16">
                                  <p:stCondLst>
                                    <p:cond delay="0"/>
                                  </p:stCondLst>
                                  <p:childTnLst>
                                    <p:set>
                                      <p:cBhvr>
                                        <p:cTn id="241" dur="1" fill="hold">
                                          <p:stCondLst>
                                            <p:cond delay="0"/>
                                          </p:stCondLst>
                                        </p:cTn>
                                        <p:tgtEl>
                                          <p:spTgt spid="121"/>
                                        </p:tgtEl>
                                        <p:attrNameLst>
                                          <p:attrName>style.visibility</p:attrName>
                                        </p:attrNameLst>
                                      </p:cBhvr>
                                      <p:to>
                                        <p:strVal val="visible"/>
                                      </p:to>
                                    </p:set>
                                    <p:anim calcmode="lin" valueType="num">
                                      <p:cBhvr additive="repl">
                                        <p:cTn id="242" dur="1000" fill="hold"/>
                                        <p:tgtEl>
                                          <p:spTgt spid="121"/>
                                        </p:tgtEl>
                                        <p:attrNameLst>
                                          <p:attrName>ppt_w</p:attrName>
                                        </p:attrNameLst>
                                      </p:cBhvr>
                                      <p:tavLst>
                                        <p:tav tm="0">
                                          <p:val>
                                            <p:fltVal val="0"/>
                                          </p:val>
                                        </p:tav>
                                        <p:tav tm="100000">
                                          <p:val>
                                            <p:strVal val="#ppt_w"/>
                                          </p:val>
                                        </p:tav>
                                      </p:tavLst>
                                    </p:anim>
                                    <p:anim calcmode="lin" valueType="num">
                                      <p:cBhvr additive="repl">
                                        <p:cTn id="243" dur="1000" fill="hold"/>
                                        <p:tgtEl>
                                          <p:spTgt spid="121"/>
                                        </p:tgtEl>
                                        <p:attrNameLst>
                                          <p:attrName>ppt_h</p:attrName>
                                        </p:attrNameLst>
                                      </p:cBhvr>
                                      <p:tavLst>
                                        <p:tav tm="0">
                                          <p:val>
                                            <p:fltVal val="0"/>
                                          </p:val>
                                        </p:tav>
                                        <p:tav tm="100000">
                                          <p:val>
                                            <p:strVal val="#ppt_h"/>
                                          </p:val>
                                        </p:tav>
                                      </p:tavLst>
                                    </p:anim>
                                  </p:childTnLst>
                                </p:cTn>
                              </p:par>
                            </p:childTnLst>
                          </p:cTn>
                        </p:par>
                        <p:par>
                          <p:cTn id="244" fill="hold">
                            <p:stCondLst>
                              <p:cond delay="1000"/>
                            </p:stCondLst>
                            <p:childTnLst>
                              <p:par>
                                <p:cTn id="245" nodeType="afterEffect" fill="hold" presetClass="entr" presetID="20">
                                  <p:stCondLst>
                                    <p:cond delay="0"/>
                                  </p:stCondLst>
                                  <p:childTnLst>
                                    <p:set>
                                      <p:cBhvr>
                                        <p:cTn id="246" dur="1" fill="hold">
                                          <p:stCondLst>
                                            <p:cond delay="0"/>
                                          </p:stCondLst>
                                        </p:cTn>
                                        <p:tgtEl>
                                          <p:spTgt spid="119">
                                            <p:txEl>
                                              <p:pRg st="0" end="0"/>
                                            </p:txEl>
                                          </p:spTgt>
                                        </p:tgtEl>
                                        <p:attrNameLst>
                                          <p:attrName>style.visibility</p:attrName>
                                        </p:attrNameLst>
                                      </p:cBhvr>
                                      <p:to>
                                        <p:strVal val="visible"/>
                                      </p:to>
                                    </p:set>
                                    <p:animEffect filter="wedge" transition="in">
                                      <p:cBhvr additive="repl">
                                        <p:cTn id="247" dur="2000"/>
                                        <p:tgtEl>
                                          <p:spTgt spid="119">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457200" y="274680"/>
            <a:ext cx="8229600" cy="868320"/>
          </a:xfrm>
          <a:prstGeom prst="rect">
            <a:avLst/>
          </a:prstGeom>
          <a:noFill/>
          <a:ln>
            <a:noFill/>
          </a:ln>
        </p:spPr>
        <p:txBody>
          <a:bodyPr anchor="ctr">
            <a:noAutofit/>
          </a:bodyPr>
          <a:p>
            <a:pPr algn="ctr">
              <a:lnSpc>
                <a:spcPct val="100000"/>
              </a:lnSpc>
            </a:pPr>
            <a:r>
              <a:rPr b="1" lang="ru-RU" sz="4400" spc="-1" strike="noStrike">
                <a:solidFill>
                  <a:srgbClr val="ff0000"/>
                </a:solidFill>
                <a:latin typeface="Times New Roman"/>
                <a:ea typeface="Times New Roman"/>
              </a:rPr>
              <a:t>Отгадай загадки</a:t>
            </a:r>
            <a:endParaRPr b="0" lang="en-US" sz="4400" spc="-1" strike="noStrike">
              <a:solidFill>
                <a:srgbClr val="000000"/>
              </a:solidFill>
              <a:latin typeface="Calibri"/>
            </a:endParaRPr>
          </a:p>
        </p:txBody>
      </p:sp>
      <p:sp>
        <p:nvSpPr>
          <p:cNvPr id="123" name="TextShape 2"/>
          <p:cNvSpPr txBox="1"/>
          <p:nvPr/>
        </p:nvSpPr>
        <p:spPr>
          <a:xfrm>
            <a:off x="213840" y="1214280"/>
            <a:ext cx="4714920" cy="2114640"/>
          </a:xfrm>
          <a:prstGeom prst="rect">
            <a:avLst/>
          </a:prstGeom>
          <a:noFill/>
          <a:ln>
            <a:noFill/>
          </a:ln>
        </p:spPr>
        <p:txBody>
          <a:bodyPr>
            <a:normAutofit/>
          </a:bodyPr>
          <a:p>
            <a:pPr marL="342720" indent="-342720">
              <a:lnSpc>
                <a:spcPct val="90000"/>
              </a:lnSpc>
              <a:spcBef>
                <a:spcPts val="598"/>
              </a:spcBef>
            </a:pPr>
            <a:r>
              <a:rPr b="1" lang="ru-RU" sz="2400" spc="-1" strike="noStrike">
                <a:solidFill>
                  <a:srgbClr val="000000"/>
                </a:solidFill>
                <a:latin typeface="Times New Roman"/>
                <a:ea typeface="Times New Roman"/>
              </a:rPr>
              <a:t>Это гриб нарядный</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0000"/>
                </a:solidFill>
                <a:latin typeface="Times New Roman"/>
                <a:ea typeface="Times New Roman"/>
              </a:rPr>
              <a:t>Растёт с осиной рядом,</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0000"/>
                </a:solidFill>
                <a:latin typeface="Times New Roman"/>
                <a:ea typeface="Times New Roman"/>
              </a:rPr>
              <a:t>На головку надет</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0000"/>
                </a:solidFill>
                <a:latin typeface="Times New Roman"/>
                <a:ea typeface="Times New Roman"/>
              </a:rPr>
              <a:t>Ярко-красный берет.</a:t>
            </a:r>
            <a:endParaRPr b="0" lang="en-US" sz="2400" spc="-1" strike="noStrike">
              <a:solidFill>
                <a:srgbClr val="000000"/>
              </a:solidFill>
              <a:latin typeface="Calibri"/>
            </a:endParaRPr>
          </a:p>
          <a:p>
            <a:pPr marL="342720" indent="-342720">
              <a:lnSpc>
                <a:spcPct val="90000"/>
              </a:lnSpc>
              <a:spcBef>
                <a:spcPts val="598"/>
              </a:spcBef>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a:t>
            </a:r>
            <a:r>
              <a:rPr b="1" lang="ru-RU" sz="2400" spc="-1" strike="noStrike">
                <a:solidFill>
                  <a:srgbClr val="ff0000"/>
                </a:solidFill>
                <a:latin typeface="Times New Roman"/>
                <a:ea typeface="Times New Roman"/>
              </a:rPr>
              <a:t>подосиновик</a:t>
            </a:r>
            <a:r>
              <a:rPr b="1" lang="ru-RU" sz="2400" spc="-1" strike="noStrike">
                <a:solidFill>
                  <a:srgbClr val="000000"/>
                </a:solidFill>
                <a:latin typeface="Times New Roman"/>
                <a:ea typeface="Times New Roman"/>
              </a:rPr>
              <a:t>)</a:t>
            </a:r>
            <a:endParaRPr b="0" lang="en-US" sz="2400" spc="-1" strike="noStrike">
              <a:solidFill>
                <a:srgbClr val="000000"/>
              </a:solidFill>
              <a:latin typeface="Calibri"/>
            </a:endParaRPr>
          </a:p>
          <a:p>
            <a:pPr marL="342720" indent="-342720">
              <a:lnSpc>
                <a:spcPct val="90000"/>
              </a:lnSpc>
              <a:spcBef>
                <a:spcPts val="598"/>
              </a:spcBef>
            </a:pPr>
            <a:endParaRPr b="0" lang="en-US" sz="2400" spc="-1" strike="noStrike">
              <a:solidFill>
                <a:srgbClr val="000000"/>
              </a:solidFill>
              <a:latin typeface="Calibri"/>
            </a:endParaRPr>
          </a:p>
        </p:txBody>
      </p:sp>
      <p:sp>
        <p:nvSpPr>
          <p:cNvPr id="124" name="CustomShape 3"/>
          <p:cNvSpPr/>
          <p:nvPr/>
        </p:nvSpPr>
        <p:spPr>
          <a:xfrm>
            <a:off x="285840" y="4214880"/>
            <a:ext cx="5286240" cy="1922760"/>
          </a:xfrm>
          <a:prstGeom prst="rect">
            <a:avLst/>
          </a:prstGeom>
          <a:noFill/>
          <a:ln>
            <a:noFill/>
          </a:ln>
        </p:spPr>
        <p:style>
          <a:lnRef idx="0"/>
          <a:fillRef idx="0"/>
          <a:effectRef idx="0"/>
          <a:fontRef idx="minor"/>
        </p:style>
        <p:txBody>
          <a:bodyPr lIns="90000" rIns="90000" tIns="46800" bIns="46800">
            <a:spAutoFit/>
          </a:bodyPr>
          <a:p>
            <a:pPr>
              <a:lnSpc>
                <a:spcPct val="100000"/>
              </a:lnSpc>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Возле пней и на лужайке</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Мы всегда гуляем стайкой.</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Очень дружные ребята,</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Называют нас…</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a:t>
            </a:r>
            <a:r>
              <a:rPr b="1" lang="ru-RU" sz="2400" spc="-1" strike="noStrike">
                <a:solidFill>
                  <a:srgbClr val="ff0000"/>
                </a:solidFill>
                <a:latin typeface="Times New Roman"/>
                <a:ea typeface="Times New Roman"/>
              </a:rPr>
              <a:t>опята</a:t>
            </a:r>
            <a:r>
              <a:rPr b="1" lang="ru-RU" sz="2400" spc="-1" strike="noStrike">
                <a:solidFill>
                  <a:srgbClr val="000000"/>
                </a:solidFill>
                <a:latin typeface="Times New Roman"/>
                <a:ea typeface="Times New Roman"/>
              </a:rPr>
              <a:t>)</a:t>
            </a:r>
            <a:endParaRPr b="0" lang="en-US" sz="2400" spc="-1" strike="noStrike">
              <a:solidFill>
                <a:srgbClr val="000000"/>
              </a:solidFill>
              <a:latin typeface="Arial"/>
            </a:endParaRPr>
          </a:p>
        </p:txBody>
      </p:sp>
      <p:pic>
        <p:nvPicPr>
          <p:cNvPr id="125" name="Picture 3" descr="C:\Documents and Settings\Ольга\Рабочий стол\картинки\грибы\подосиновик3.jpeg"/>
          <p:cNvPicPr/>
          <p:nvPr/>
        </p:nvPicPr>
        <p:blipFill>
          <a:blip r:embed="rId1"/>
          <a:stretch/>
        </p:blipFill>
        <p:spPr>
          <a:xfrm>
            <a:off x="5429160" y="1357200"/>
            <a:ext cx="2452680" cy="1673280"/>
          </a:xfrm>
          <a:prstGeom prst="rect">
            <a:avLst/>
          </a:prstGeom>
          <a:ln>
            <a:noFill/>
          </a:ln>
        </p:spPr>
      </p:pic>
      <p:pic>
        <p:nvPicPr>
          <p:cNvPr id="126" name="Picture 4" descr="C:\Documents and Settings\Ольга\Рабочий стол\картинки\грибы\опята.jpg"/>
          <p:cNvPicPr/>
          <p:nvPr/>
        </p:nvPicPr>
        <p:blipFill>
          <a:blip r:embed="rId2"/>
          <a:stretch/>
        </p:blipFill>
        <p:spPr>
          <a:xfrm>
            <a:off x="5500800" y="4357800"/>
            <a:ext cx="2381040" cy="1761840"/>
          </a:xfrm>
          <a:prstGeom prst="rect">
            <a:avLst/>
          </a:prstGeom>
          <a:ln>
            <a:noFill/>
          </a:ln>
        </p:spPr>
      </p:pic>
    </p:spTree>
  </p:cSld>
  <p:transition spd="med">
    <p:pull dir="lu"/>
  </p:transition>
  <p:timing>
    <p:tnLst>
      <p:par>
        <p:cTn id="248" dur="indefinite" restart="never" nodeType="tmRoot">
          <p:childTnLst>
            <p:seq>
              <p:cTn id="249" dur="indefinite" nodeType="mainSeq">
                <p:childTnLst>
                  <p:par>
                    <p:cTn id="250" fill="hold">
                      <p:stCondLst>
                        <p:cond delay="0"/>
                      </p:stCondLst>
                      <p:childTnLst>
                        <p:par>
                          <p:cTn id="251" fill="hold">
                            <p:stCondLst>
                              <p:cond delay="0"/>
                            </p:stCondLst>
                            <p:childTnLst>
                              <p:par>
                                <p:cTn id="252" nodeType="afterEffect" fill="hold" presetClass="entr" presetID="23" presetSubtype="16">
                                  <p:stCondLst>
                                    <p:cond delay="0"/>
                                  </p:stCondLst>
                                  <p:childTnLst>
                                    <p:set>
                                      <p:cBhvr>
                                        <p:cTn id="253" dur="1" fill="hold">
                                          <p:stCondLst>
                                            <p:cond delay="0"/>
                                          </p:stCondLst>
                                        </p:cTn>
                                        <p:tgtEl>
                                          <p:spTgt spid="122"/>
                                        </p:tgtEl>
                                        <p:attrNameLst>
                                          <p:attrName>style.visibility</p:attrName>
                                        </p:attrNameLst>
                                      </p:cBhvr>
                                      <p:to>
                                        <p:strVal val="visible"/>
                                      </p:to>
                                    </p:set>
                                    <p:anim calcmode="lin" valueType="num">
                                      <p:cBhvr additive="repl">
                                        <p:cTn id="254" dur="500" fill="hold"/>
                                        <p:tgtEl>
                                          <p:spTgt spid="122"/>
                                        </p:tgtEl>
                                        <p:attrNameLst>
                                          <p:attrName>ppt_w</p:attrName>
                                        </p:attrNameLst>
                                      </p:cBhvr>
                                      <p:tavLst>
                                        <p:tav tm="0">
                                          <p:val>
                                            <p:fltVal val="0"/>
                                          </p:val>
                                        </p:tav>
                                        <p:tav tm="100000">
                                          <p:val>
                                            <p:strVal val="#ppt_w"/>
                                          </p:val>
                                        </p:tav>
                                      </p:tavLst>
                                    </p:anim>
                                    <p:anim calcmode="lin" valueType="num">
                                      <p:cBhvr additive="repl">
                                        <p:cTn id="255" dur="500" fill="hold"/>
                                        <p:tgtEl>
                                          <p:spTgt spid="122"/>
                                        </p:tgtEl>
                                        <p:attrNameLst>
                                          <p:attrName>ppt_h</p:attrName>
                                        </p:attrNameLst>
                                      </p:cBhvr>
                                      <p:tavLst>
                                        <p:tav tm="0">
                                          <p:val>
                                            <p:fltVal val="0"/>
                                          </p:val>
                                        </p:tav>
                                        <p:tav tm="100000">
                                          <p:val>
                                            <p:strVal val="#ppt_h"/>
                                          </p:val>
                                        </p:tav>
                                      </p:tavLst>
                                    </p:anim>
                                  </p:childTnLst>
                                </p:cTn>
                              </p:par>
                            </p:childTnLst>
                          </p:cTn>
                        </p:par>
                      </p:childTnLst>
                    </p:cTn>
                  </p:par>
                  <p:par>
                    <p:cTn id="256" fill="hold">
                      <p:stCondLst>
                        <p:cond delay="indefinite"/>
                      </p:stCondLst>
                      <p:childTnLst>
                        <p:par>
                          <p:cTn id="257" fill="hold">
                            <p:stCondLst>
                              <p:cond delay="0"/>
                            </p:stCondLst>
                            <p:childTnLst>
                              <p:par>
                                <p:cTn id="258" nodeType="clickEffect" fill="hold" presetClass="entr" presetID="42">
                                  <p:stCondLst>
                                    <p:cond delay="0"/>
                                  </p:stCondLst>
                                  <p:childTnLst>
                                    <p:set>
                                      <p:cBhvr>
                                        <p:cTn id="259" dur="1" fill="hold">
                                          <p:stCondLst>
                                            <p:cond delay="0"/>
                                          </p:stCondLst>
                                        </p:cTn>
                                        <p:tgtEl>
                                          <p:spTgt spid="123">
                                            <p:txEl>
                                              <p:pRg st="4" end="4"/>
                                            </p:txEl>
                                          </p:spTgt>
                                        </p:tgtEl>
                                        <p:attrNameLst>
                                          <p:attrName>style.visibility</p:attrName>
                                        </p:attrNameLst>
                                      </p:cBhvr>
                                      <p:to>
                                        <p:strVal val="visible"/>
                                      </p:to>
                                    </p:set>
                                    <p:animEffect filter="fade" transition="in">
                                      <p:cBhvr additive="repl">
                                        <p:cTn id="260" dur="1000"/>
                                        <p:tgtEl>
                                          <p:spTgt spid="123">
                                            <p:txEl>
                                              <p:pRg st="4" end="4"/>
                                            </p:txEl>
                                          </p:spTgt>
                                        </p:tgtEl>
                                      </p:cBhvr>
                                    </p:animEffect>
                                    <p:anim calcmode="lin" valueType="num">
                                      <p:cBhvr additive="repl">
                                        <p:cTn id="261" dur="1000" fill="hold"/>
                                        <p:tgtEl>
                                          <p:spTgt spid="123">
                                            <p:txEl>
                                              <p:pRg st="4" end="4"/>
                                            </p:txEl>
                                          </p:spTgt>
                                        </p:tgtEl>
                                        <p:attrNameLst>
                                          <p:attrName>ppt_x</p:attrName>
                                        </p:attrNameLst>
                                      </p:cBhvr>
                                      <p:tavLst>
                                        <p:tav tm="0">
                                          <p:val>
                                            <p:strVal val="#ppt_x"/>
                                          </p:val>
                                        </p:tav>
                                        <p:tav tm="100000">
                                          <p:val>
                                            <p:strVal val="#ppt_x"/>
                                          </p:val>
                                        </p:tav>
                                      </p:tavLst>
                                    </p:anim>
                                    <p:anim calcmode="lin" valueType="num">
                                      <p:cBhvr additive="repl">
                                        <p:cTn id="262" dur="1000" fill="hold"/>
                                        <p:tgtEl>
                                          <p:spTgt spid="123">
                                            <p:txEl>
                                              <p:pRg st="4" end="4"/>
                                            </p:txEl>
                                          </p:spTgt>
                                        </p:tgtEl>
                                        <p:attrNameLst>
                                          <p:attrName>ppt_y</p:attrName>
                                        </p:attrNameLst>
                                      </p:cBhvr>
                                      <p:tavLst>
                                        <p:tav tm="0">
                                          <p:val>
                                            <p:strVal val="#ppt_y+.1"/>
                                          </p:val>
                                        </p:tav>
                                        <p:tav tm="100000">
                                          <p:val>
                                            <p:strVal val="#ppt_y"/>
                                          </p:val>
                                        </p:tav>
                                      </p:tavLst>
                                    </p:anim>
                                  </p:childTnLst>
                                </p:cTn>
                              </p:par>
                              <p:par>
                                <p:cTn id="263" nodeType="withEffect" fill="hold" presetClass="entr" presetID="23" presetSubtype="16">
                                  <p:stCondLst>
                                    <p:cond delay="0"/>
                                  </p:stCondLst>
                                  <p:childTnLst>
                                    <p:set>
                                      <p:cBhvr>
                                        <p:cTn id="264" dur="1" fill="hold">
                                          <p:stCondLst>
                                            <p:cond delay="0"/>
                                          </p:stCondLst>
                                        </p:cTn>
                                        <p:tgtEl>
                                          <p:spTgt spid="125"/>
                                        </p:tgtEl>
                                        <p:attrNameLst>
                                          <p:attrName>style.visibility</p:attrName>
                                        </p:attrNameLst>
                                      </p:cBhvr>
                                      <p:to>
                                        <p:strVal val="visible"/>
                                      </p:to>
                                    </p:set>
                                    <p:anim calcmode="lin" valueType="num">
                                      <p:cBhvr additive="repl">
                                        <p:cTn id="265" dur="1000" fill="hold"/>
                                        <p:tgtEl>
                                          <p:spTgt spid="125"/>
                                        </p:tgtEl>
                                        <p:attrNameLst>
                                          <p:attrName>ppt_w</p:attrName>
                                        </p:attrNameLst>
                                      </p:cBhvr>
                                      <p:tavLst>
                                        <p:tav tm="0">
                                          <p:val>
                                            <p:fltVal val="0"/>
                                          </p:val>
                                        </p:tav>
                                        <p:tav tm="100000">
                                          <p:val>
                                            <p:strVal val="#ppt_w"/>
                                          </p:val>
                                        </p:tav>
                                      </p:tavLst>
                                    </p:anim>
                                    <p:anim calcmode="lin" valueType="num">
                                      <p:cBhvr additive="repl">
                                        <p:cTn id="266" dur="1000" fill="hold"/>
                                        <p:tgtEl>
                                          <p:spTgt spid="125"/>
                                        </p:tgtEl>
                                        <p:attrNameLst>
                                          <p:attrName>ppt_h</p:attrName>
                                        </p:attrNameLst>
                                      </p:cBhvr>
                                      <p:tavLst>
                                        <p:tav tm="0">
                                          <p:val>
                                            <p:fltVal val="0"/>
                                          </p:val>
                                        </p:tav>
                                        <p:tav tm="100000">
                                          <p:val>
                                            <p:strVal val="#ppt_h"/>
                                          </p:val>
                                        </p:tav>
                                      </p:tavLst>
                                    </p:anim>
                                  </p:childTnLst>
                                </p:cTn>
                              </p:par>
                            </p:childTnLst>
                          </p:cTn>
                        </p:par>
                      </p:childTnLst>
                    </p:cTn>
                  </p:par>
                  <p:par>
                    <p:cTn id="267" fill="hold">
                      <p:stCondLst>
                        <p:cond delay="indefinite"/>
                      </p:stCondLst>
                      <p:childTnLst>
                        <p:par>
                          <p:cTn id="268" fill="hold">
                            <p:stCondLst>
                              <p:cond delay="0"/>
                            </p:stCondLst>
                            <p:childTnLst>
                              <p:par>
                                <p:cTn id="269" nodeType="clickEffect" fill="hold" presetClass="entr" presetID="42">
                                  <p:stCondLst>
                                    <p:cond delay="0"/>
                                  </p:stCondLst>
                                  <p:childTnLst>
                                    <p:set>
                                      <p:cBhvr>
                                        <p:cTn id="270" dur="1" fill="hold">
                                          <p:stCondLst>
                                            <p:cond delay="0"/>
                                          </p:stCondLst>
                                        </p:cTn>
                                        <p:tgtEl>
                                          <p:spTgt spid="124">
                                            <p:txEl>
                                              <p:pRg st="4" end="4"/>
                                            </p:txEl>
                                          </p:spTgt>
                                        </p:tgtEl>
                                        <p:attrNameLst>
                                          <p:attrName>style.visibility</p:attrName>
                                        </p:attrNameLst>
                                      </p:cBhvr>
                                      <p:to>
                                        <p:strVal val="visible"/>
                                      </p:to>
                                    </p:set>
                                    <p:animEffect filter="fade" transition="in">
                                      <p:cBhvr additive="repl">
                                        <p:cTn id="271" dur="1000"/>
                                        <p:tgtEl>
                                          <p:spTgt spid="124">
                                            <p:txEl>
                                              <p:pRg st="4" end="4"/>
                                            </p:txEl>
                                          </p:spTgt>
                                        </p:tgtEl>
                                      </p:cBhvr>
                                    </p:animEffect>
                                    <p:anim calcmode="lin" valueType="num">
                                      <p:cBhvr additive="repl">
                                        <p:cTn id="272" dur="1000" fill="hold"/>
                                        <p:tgtEl>
                                          <p:spTgt spid="124">
                                            <p:txEl>
                                              <p:pRg st="4" end="4"/>
                                            </p:txEl>
                                          </p:spTgt>
                                        </p:tgtEl>
                                        <p:attrNameLst>
                                          <p:attrName>ppt_x</p:attrName>
                                        </p:attrNameLst>
                                      </p:cBhvr>
                                      <p:tavLst>
                                        <p:tav tm="0">
                                          <p:val>
                                            <p:strVal val="#ppt_x"/>
                                          </p:val>
                                        </p:tav>
                                        <p:tav tm="100000">
                                          <p:val>
                                            <p:strVal val="#ppt_x"/>
                                          </p:val>
                                        </p:tav>
                                      </p:tavLst>
                                    </p:anim>
                                    <p:anim calcmode="lin" valueType="num">
                                      <p:cBhvr additive="repl">
                                        <p:cTn id="273" dur="1000" fill="hold"/>
                                        <p:tgtEl>
                                          <p:spTgt spid="124">
                                            <p:txEl>
                                              <p:pRg st="4" end="4"/>
                                            </p:txEl>
                                          </p:spTgt>
                                        </p:tgtEl>
                                        <p:attrNameLst>
                                          <p:attrName>ppt_y</p:attrName>
                                        </p:attrNameLst>
                                      </p:cBhvr>
                                      <p:tavLst>
                                        <p:tav tm="0">
                                          <p:val>
                                            <p:strVal val="#ppt_y+.1"/>
                                          </p:val>
                                        </p:tav>
                                        <p:tav tm="100000">
                                          <p:val>
                                            <p:strVal val="#ppt_y"/>
                                          </p:val>
                                        </p:tav>
                                      </p:tavLst>
                                    </p:anim>
                                  </p:childTnLst>
                                </p:cTn>
                              </p:par>
                              <p:par>
                                <p:cTn id="274" nodeType="withEffect" fill="hold" presetClass="entr" presetID="23" presetSubtype="16">
                                  <p:stCondLst>
                                    <p:cond delay="0"/>
                                  </p:stCondLst>
                                  <p:childTnLst>
                                    <p:set>
                                      <p:cBhvr>
                                        <p:cTn id="275" dur="1" fill="hold">
                                          <p:stCondLst>
                                            <p:cond delay="0"/>
                                          </p:stCondLst>
                                        </p:cTn>
                                        <p:tgtEl>
                                          <p:spTgt spid="126"/>
                                        </p:tgtEl>
                                        <p:attrNameLst>
                                          <p:attrName>style.visibility</p:attrName>
                                        </p:attrNameLst>
                                      </p:cBhvr>
                                      <p:to>
                                        <p:strVal val="visible"/>
                                      </p:to>
                                    </p:set>
                                    <p:anim calcmode="lin" valueType="num">
                                      <p:cBhvr additive="repl">
                                        <p:cTn id="276" dur="1000" fill="hold"/>
                                        <p:tgtEl>
                                          <p:spTgt spid="126"/>
                                        </p:tgtEl>
                                        <p:attrNameLst>
                                          <p:attrName>ppt_w</p:attrName>
                                        </p:attrNameLst>
                                      </p:cBhvr>
                                      <p:tavLst>
                                        <p:tav tm="0">
                                          <p:val>
                                            <p:fltVal val="0"/>
                                          </p:val>
                                        </p:tav>
                                        <p:tav tm="100000">
                                          <p:val>
                                            <p:strVal val="#ppt_w"/>
                                          </p:val>
                                        </p:tav>
                                      </p:tavLst>
                                    </p:anim>
                                    <p:anim calcmode="lin" valueType="num">
                                      <p:cBhvr additive="repl">
                                        <p:cTn id="277" dur="1000" fill="hold"/>
                                        <p:tgtEl>
                                          <p:spTgt spid="126"/>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356760" y="571320"/>
            <a:ext cx="4257720" cy="147132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Жёлто-рыжие сестрички,</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Величают нас …</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a:t>
            </a:r>
            <a:r>
              <a:rPr b="1" lang="ru-RU" sz="2400" spc="-1" strike="noStrike">
                <a:solidFill>
                  <a:srgbClr val="ff0000"/>
                </a:solidFill>
                <a:latin typeface="Times New Roman"/>
                <a:ea typeface="Times New Roman"/>
              </a:rPr>
              <a:t>лисички</a:t>
            </a:r>
            <a:r>
              <a:rPr b="1" lang="ru-RU" sz="2400" spc="-1" strike="noStrike">
                <a:solidFill>
                  <a:srgbClr val="000000"/>
                </a:solidFill>
                <a:latin typeface="Times New Roman"/>
                <a:ea typeface="Times New Roman"/>
              </a:rPr>
              <a:t>)</a:t>
            </a:r>
            <a:endParaRPr b="0" lang="en-US" sz="2400" spc="-1" strike="noStrike">
              <a:solidFill>
                <a:srgbClr val="000000"/>
              </a:solidFill>
              <a:latin typeface="Calibri"/>
            </a:endParaRPr>
          </a:p>
          <a:p>
            <a:pPr marL="342720" indent="-342720">
              <a:lnSpc>
                <a:spcPct val="100000"/>
              </a:lnSpc>
              <a:spcBef>
                <a:spcPts val="598"/>
              </a:spcBef>
            </a:pPr>
            <a:endParaRPr b="0" lang="en-US" sz="2400" spc="-1" strike="noStrike">
              <a:solidFill>
                <a:srgbClr val="000000"/>
              </a:solidFill>
              <a:latin typeface="Calibri"/>
            </a:endParaRPr>
          </a:p>
        </p:txBody>
      </p:sp>
      <p:pic>
        <p:nvPicPr>
          <p:cNvPr id="128" name="Picture 2" descr="C:\Documents and Settings\Ольга\Рабочий стол\картинки\грибы\лисички3.jpeg"/>
          <p:cNvPicPr/>
          <p:nvPr/>
        </p:nvPicPr>
        <p:blipFill>
          <a:blip r:embed="rId1"/>
          <a:stretch/>
        </p:blipFill>
        <p:spPr>
          <a:xfrm>
            <a:off x="6143760" y="500040"/>
            <a:ext cx="2000160" cy="1500120"/>
          </a:xfrm>
          <a:prstGeom prst="rect">
            <a:avLst/>
          </a:prstGeom>
          <a:ln>
            <a:noFill/>
          </a:ln>
        </p:spPr>
      </p:pic>
      <p:sp>
        <p:nvSpPr>
          <p:cNvPr id="129" name="CustomShape 2"/>
          <p:cNvSpPr/>
          <p:nvPr/>
        </p:nvSpPr>
        <p:spPr>
          <a:xfrm>
            <a:off x="500040" y="4500720"/>
            <a:ext cx="4572000" cy="1922760"/>
          </a:xfrm>
          <a:prstGeom prst="rect">
            <a:avLst/>
          </a:prstGeom>
          <a:noFill/>
          <a:ln>
            <a:noFill/>
          </a:ln>
        </p:spPr>
        <p:style>
          <a:lnRef idx="0"/>
          <a:fillRef idx="0"/>
          <a:effectRef idx="0"/>
          <a:fontRef idx="minor"/>
        </p:style>
        <p:txBody>
          <a:bodyPr lIns="90000" rIns="90000" tIns="46800" bIns="46800">
            <a:spAutoFit/>
          </a:bodyPr>
          <a:p>
            <a:pPr>
              <a:lnSpc>
                <a:spcPct val="100000"/>
              </a:lnSpc>
            </a:pPr>
            <a:r>
              <a:rPr b="1" lang="ru-RU" sz="2400" spc="-1" strike="noStrike">
                <a:solidFill>
                  <a:srgbClr val="000000"/>
                </a:solidFill>
                <a:latin typeface="Times New Roman"/>
                <a:ea typeface="Times New Roman"/>
              </a:rPr>
              <a:t>Это грибок – </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Берёзы сынок.</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Кто его найдёт,</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Всяк в лукошко кладёт.</a:t>
            </a:r>
            <a:endParaRPr b="0" lang="en-US" sz="2400" spc="-1" strike="noStrike">
              <a:solidFill>
                <a:srgbClr val="000000"/>
              </a:solidFill>
              <a:latin typeface="Arial"/>
            </a:endParaRPr>
          </a:p>
          <a:p>
            <a:pPr>
              <a:lnSpc>
                <a:spcPct val="100000"/>
              </a:lnSpc>
            </a:pPr>
            <a:r>
              <a:rPr b="1" lang="ru-RU" sz="1800" spc="-1" strike="noStrike">
                <a:solidFill>
                  <a:srgbClr val="000000"/>
                </a:solidFill>
                <a:latin typeface="Times New Roman"/>
                <a:ea typeface="Times New Roman"/>
              </a:rPr>
              <a:t>                      </a:t>
            </a:r>
            <a:r>
              <a:rPr b="1" lang="ru-RU" sz="1800" spc="-1" strike="noStrike">
                <a:solidFill>
                  <a:srgbClr val="000000"/>
                </a:solidFill>
                <a:latin typeface="Times New Roman"/>
                <a:ea typeface="Times New Roman"/>
              </a:rPr>
              <a:t>(</a:t>
            </a:r>
            <a:r>
              <a:rPr b="1" lang="ru-RU" sz="2400" spc="-1" strike="noStrike">
                <a:solidFill>
                  <a:srgbClr val="ff0000"/>
                </a:solidFill>
                <a:latin typeface="Times New Roman"/>
                <a:ea typeface="Times New Roman"/>
              </a:rPr>
              <a:t>подберёзовик</a:t>
            </a:r>
            <a:r>
              <a:rPr b="1" lang="ru-RU" sz="2400" spc="-1" strike="noStrike">
                <a:solidFill>
                  <a:srgbClr val="000000"/>
                </a:solidFill>
                <a:latin typeface="Times New Roman"/>
                <a:ea typeface="Times New Roman"/>
              </a:rPr>
              <a:t>)</a:t>
            </a:r>
            <a:endParaRPr b="0" lang="en-US" sz="2400" spc="-1" strike="noStrike">
              <a:solidFill>
                <a:srgbClr val="000000"/>
              </a:solidFill>
              <a:latin typeface="Arial"/>
            </a:endParaRPr>
          </a:p>
        </p:txBody>
      </p:sp>
      <p:pic>
        <p:nvPicPr>
          <p:cNvPr id="130" name="Picture 3" descr="C:\Documents and Settings\Ольга\Рабочий стол\картинки\грибы\подберезовик.jpg"/>
          <p:cNvPicPr/>
          <p:nvPr/>
        </p:nvPicPr>
        <p:blipFill>
          <a:blip r:embed="rId2"/>
          <a:stretch/>
        </p:blipFill>
        <p:spPr>
          <a:xfrm>
            <a:off x="6072120" y="4714920"/>
            <a:ext cx="2131920" cy="1606680"/>
          </a:xfrm>
          <a:prstGeom prst="rect">
            <a:avLst/>
          </a:prstGeom>
          <a:ln>
            <a:noFill/>
          </a:ln>
        </p:spPr>
      </p:pic>
      <p:sp>
        <p:nvSpPr>
          <p:cNvPr id="131" name="CustomShape 3"/>
          <p:cNvSpPr/>
          <p:nvPr/>
        </p:nvSpPr>
        <p:spPr>
          <a:xfrm>
            <a:off x="0" y="2714760"/>
            <a:ext cx="4572000" cy="1191240"/>
          </a:xfrm>
          <a:prstGeom prst="rect">
            <a:avLst/>
          </a:prstGeom>
          <a:noFill/>
          <a:ln>
            <a:noFill/>
          </a:ln>
        </p:spPr>
        <p:style>
          <a:lnRef idx="0"/>
          <a:fillRef idx="0"/>
          <a:effectRef idx="0"/>
          <a:fontRef idx="minor"/>
        </p:style>
        <p:txBody>
          <a:bodyPr lIns="90000" rIns="90000" tIns="46800" bIns="46800">
            <a:spAutoFit/>
          </a:bodyPr>
          <a:p>
            <a:pPr>
              <a:lnSpc>
                <a:spcPct val="100000"/>
              </a:lnSpc>
            </a:pPr>
            <a:r>
              <a:rPr b="1" lang="ru-RU" sz="2400" spc="-1" strike="noStrike">
                <a:solidFill>
                  <a:srgbClr val="000000"/>
                </a:solidFill>
                <a:latin typeface="Times New Roman"/>
                <a:ea typeface="Times New Roman"/>
              </a:rPr>
              <a:t>Вот грибочек ярко-рыжий,</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Вы узнали? Это…</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a:t>
            </a:r>
            <a:r>
              <a:rPr b="1" lang="ru-RU" sz="2400" spc="-1" strike="noStrike">
                <a:solidFill>
                  <a:srgbClr val="ff0000"/>
                </a:solidFill>
                <a:latin typeface="Times New Roman"/>
                <a:ea typeface="Times New Roman"/>
              </a:rPr>
              <a:t>рыжик</a:t>
            </a:r>
            <a:r>
              <a:rPr b="1" lang="ru-RU" sz="2400" spc="-1" strike="noStrike">
                <a:solidFill>
                  <a:srgbClr val="000000"/>
                </a:solidFill>
                <a:latin typeface="Times New Roman"/>
                <a:ea typeface="Times New Roman"/>
              </a:rPr>
              <a:t>)</a:t>
            </a:r>
            <a:endParaRPr b="0" lang="en-US" sz="2400" spc="-1" strike="noStrike">
              <a:solidFill>
                <a:srgbClr val="000000"/>
              </a:solidFill>
              <a:latin typeface="Arial"/>
            </a:endParaRPr>
          </a:p>
        </p:txBody>
      </p:sp>
      <p:pic>
        <p:nvPicPr>
          <p:cNvPr id="132" name="Picture 4" descr="C:\Documents and Settings\Ольга\Рабочий стол\картинки\грибы\рыжики2.jpg"/>
          <p:cNvPicPr/>
          <p:nvPr/>
        </p:nvPicPr>
        <p:blipFill>
          <a:blip r:embed="rId3"/>
          <a:stretch/>
        </p:blipFill>
        <p:spPr>
          <a:xfrm>
            <a:off x="6072120" y="2571840"/>
            <a:ext cx="2071800" cy="1554120"/>
          </a:xfrm>
          <a:prstGeom prst="rect">
            <a:avLst/>
          </a:prstGeom>
          <a:ln>
            <a:noFill/>
          </a:ln>
        </p:spPr>
      </p:pic>
    </p:spTree>
  </p:cSld>
  <p:transition spd="med">
    <p:pull dir="lu"/>
  </p:transition>
  <p:timing>
    <p:tnLst>
      <p:par>
        <p:cTn id="278" dur="indefinite" restart="never" nodeType="tmRoot">
          <p:childTnLst>
            <p:seq>
              <p:cTn id="279" dur="indefinite" nodeType="mainSeq">
                <p:childTnLst>
                  <p:par>
                    <p:cTn id="280" fill="hold">
                      <p:stCondLst>
                        <p:cond delay="indefinite"/>
                      </p:stCondLst>
                      <p:childTnLst>
                        <p:par>
                          <p:cTn id="281" fill="hold">
                            <p:stCondLst>
                              <p:cond delay="0"/>
                            </p:stCondLst>
                            <p:childTnLst>
                              <p:par>
                                <p:cTn id="282" nodeType="clickEffect" fill="hold" presetClass="entr" presetID="42">
                                  <p:stCondLst>
                                    <p:cond delay="0"/>
                                  </p:stCondLst>
                                  <p:childTnLst>
                                    <p:set>
                                      <p:cBhvr>
                                        <p:cTn id="283" dur="1" fill="hold">
                                          <p:stCondLst>
                                            <p:cond delay="0"/>
                                          </p:stCondLst>
                                        </p:cTn>
                                        <p:tgtEl>
                                          <p:spTgt spid="127">
                                            <p:txEl>
                                              <p:pRg st="2" end="2"/>
                                            </p:txEl>
                                          </p:spTgt>
                                        </p:tgtEl>
                                        <p:attrNameLst>
                                          <p:attrName>style.visibility</p:attrName>
                                        </p:attrNameLst>
                                      </p:cBhvr>
                                      <p:to>
                                        <p:strVal val="visible"/>
                                      </p:to>
                                    </p:set>
                                    <p:animEffect filter="fade" transition="in">
                                      <p:cBhvr additive="repl">
                                        <p:cTn id="284" dur="1000"/>
                                        <p:tgtEl>
                                          <p:spTgt spid="127">
                                            <p:txEl>
                                              <p:pRg st="2" end="2"/>
                                            </p:txEl>
                                          </p:spTgt>
                                        </p:tgtEl>
                                      </p:cBhvr>
                                    </p:animEffect>
                                    <p:anim calcmode="lin" valueType="num">
                                      <p:cBhvr additive="repl">
                                        <p:cTn id="285" dur="1000" fill="hold"/>
                                        <p:tgtEl>
                                          <p:spTgt spid="127">
                                            <p:txEl>
                                              <p:pRg st="2" end="2"/>
                                            </p:txEl>
                                          </p:spTgt>
                                        </p:tgtEl>
                                        <p:attrNameLst>
                                          <p:attrName>ppt_x</p:attrName>
                                        </p:attrNameLst>
                                      </p:cBhvr>
                                      <p:tavLst>
                                        <p:tav tm="0">
                                          <p:val>
                                            <p:strVal val="#ppt_x"/>
                                          </p:val>
                                        </p:tav>
                                        <p:tav tm="100000">
                                          <p:val>
                                            <p:strVal val="#ppt_x"/>
                                          </p:val>
                                        </p:tav>
                                      </p:tavLst>
                                    </p:anim>
                                    <p:anim calcmode="lin" valueType="num">
                                      <p:cBhvr additive="repl">
                                        <p:cTn id="286" dur="1000" fill="hold"/>
                                        <p:tgtEl>
                                          <p:spTgt spid="127">
                                            <p:txEl>
                                              <p:pRg st="2" end="2"/>
                                            </p:txEl>
                                          </p:spTgt>
                                        </p:tgtEl>
                                        <p:attrNameLst>
                                          <p:attrName>ppt_y</p:attrName>
                                        </p:attrNameLst>
                                      </p:cBhvr>
                                      <p:tavLst>
                                        <p:tav tm="0">
                                          <p:val>
                                            <p:strVal val="#ppt_y+.1"/>
                                          </p:val>
                                        </p:tav>
                                        <p:tav tm="100000">
                                          <p:val>
                                            <p:strVal val="#ppt_y"/>
                                          </p:val>
                                        </p:tav>
                                      </p:tavLst>
                                    </p:anim>
                                  </p:childTnLst>
                                </p:cTn>
                              </p:par>
                              <p:par>
                                <p:cTn id="287" nodeType="withEffect" fill="hold" presetClass="entr" presetID="23" presetSubtype="16">
                                  <p:stCondLst>
                                    <p:cond delay="0"/>
                                  </p:stCondLst>
                                  <p:childTnLst>
                                    <p:set>
                                      <p:cBhvr>
                                        <p:cTn id="288" dur="1" fill="hold">
                                          <p:stCondLst>
                                            <p:cond delay="0"/>
                                          </p:stCondLst>
                                        </p:cTn>
                                        <p:tgtEl>
                                          <p:spTgt spid="128"/>
                                        </p:tgtEl>
                                        <p:attrNameLst>
                                          <p:attrName>style.visibility</p:attrName>
                                        </p:attrNameLst>
                                      </p:cBhvr>
                                      <p:to>
                                        <p:strVal val="visible"/>
                                      </p:to>
                                    </p:set>
                                    <p:anim calcmode="lin" valueType="num">
                                      <p:cBhvr additive="repl">
                                        <p:cTn id="289" dur="1000" fill="hold"/>
                                        <p:tgtEl>
                                          <p:spTgt spid="128"/>
                                        </p:tgtEl>
                                        <p:attrNameLst>
                                          <p:attrName>ppt_w</p:attrName>
                                        </p:attrNameLst>
                                      </p:cBhvr>
                                      <p:tavLst>
                                        <p:tav tm="0">
                                          <p:val>
                                            <p:fltVal val="0"/>
                                          </p:val>
                                        </p:tav>
                                        <p:tav tm="100000">
                                          <p:val>
                                            <p:strVal val="#ppt_w"/>
                                          </p:val>
                                        </p:tav>
                                      </p:tavLst>
                                    </p:anim>
                                    <p:anim calcmode="lin" valueType="num">
                                      <p:cBhvr additive="repl">
                                        <p:cTn id="290" dur="1000" fill="hold"/>
                                        <p:tgtEl>
                                          <p:spTgt spid="128"/>
                                        </p:tgtEl>
                                        <p:attrNameLst>
                                          <p:attrName>ppt_h</p:attrName>
                                        </p:attrNameLst>
                                      </p:cBhvr>
                                      <p:tavLst>
                                        <p:tav tm="0">
                                          <p:val>
                                            <p:fltVal val="0"/>
                                          </p:val>
                                        </p:tav>
                                        <p:tav tm="100000">
                                          <p:val>
                                            <p:strVal val="#ppt_h"/>
                                          </p:val>
                                        </p:tav>
                                      </p:tavLst>
                                    </p:anim>
                                  </p:childTnLst>
                                </p:cTn>
                              </p:par>
                            </p:childTnLst>
                          </p:cTn>
                        </p:par>
                      </p:childTnLst>
                    </p:cTn>
                  </p:par>
                  <p:par>
                    <p:cTn id="291" fill="hold">
                      <p:stCondLst>
                        <p:cond delay="indefinite"/>
                      </p:stCondLst>
                      <p:childTnLst>
                        <p:par>
                          <p:cTn id="292" fill="hold">
                            <p:stCondLst>
                              <p:cond delay="0"/>
                            </p:stCondLst>
                            <p:childTnLst>
                              <p:par>
                                <p:cTn id="293" nodeType="clickEffect" fill="hold" presetClass="entr" presetID="42">
                                  <p:stCondLst>
                                    <p:cond delay="0"/>
                                  </p:stCondLst>
                                  <p:childTnLst>
                                    <p:set>
                                      <p:cBhvr>
                                        <p:cTn id="294" dur="1" fill="hold">
                                          <p:stCondLst>
                                            <p:cond delay="0"/>
                                          </p:stCondLst>
                                        </p:cTn>
                                        <p:tgtEl>
                                          <p:spTgt spid="131">
                                            <p:txEl>
                                              <p:pRg st="2" end="2"/>
                                            </p:txEl>
                                          </p:spTgt>
                                        </p:tgtEl>
                                        <p:attrNameLst>
                                          <p:attrName>style.visibility</p:attrName>
                                        </p:attrNameLst>
                                      </p:cBhvr>
                                      <p:to>
                                        <p:strVal val="visible"/>
                                      </p:to>
                                    </p:set>
                                    <p:animEffect filter="fade" transition="in">
                                      <p:cBhvr additive="repl">
                                        <p:cTn id="295" dur="1000"/>
                                        <p:tgtEl>
                                          <p:spTgt spid="131">
                                            <p:txEl>
                                              <p:pRg st="2" end="2"/>
                                            </p:txEl>
                                          </p:spTgt>
                                        </p:tgtEl>
                                      </p:cBhvr>
                                    </p:animEffect>
                                    <p:anim calcmode="lin" valueType="num">
                                      <p:cBhvr additive="repl">
                                        <p:cTn id="296" dur="10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297" dur="1000" fill="hold"/>
                                        <p:tgtEl>
                                          <p:spTgt spid="131">
                                            <p:txEl>
                                              <p:pRg st="2" end="2"/>
                                            </p:txEl>
                                          </p:spTgt>
                                        </p:tgtEl>
                                        <p:attrNameLst>
                                          <p:attrName>ppt_y</p:attrName>
                                        </p:attrNameLst>
                                      </p:cBhvr>
                                      <p:tavLst>
                                        <p:tav tm="0">
                                          <p:val>
                                            <p:strVal val="#ppt_y+.1"/>
                                          </p:val>
                                        </p:tav>
                                        <p:tav tm="100000">
                                          <p:val>
                                            <p:strVal val="#ppt_y"/>
                                          </p:val>
                                        </p:tav>
                                      </p:tavLst>
                                    </p:anim>
                                  </p:childTnLst>
                                </p:cTn>
                              </p:par>
                              <p:par>
                                <p:cTn id="298" nodeType="withEffect" fill="hold" presetClass="entr" presetID="23" presetSubtype="16">
                                  <p:stCondLst>
                                    <p:cond delay="0"/>
                                  </p:stCondLst>
                                  <p:childTnLst>
                                    <p:set>
                                      <p:cBhvr>
                                        <p:cTn id="299" dur="1" fill="hold">
                                          <p:stCondLst>
                                            <p:cond delay="0"/>
                                          </p:stCondLst>
                                        </p:cTn>
                                        <p:tgtEl>
                                          <p:spTgt spid="132"/>
                                        </p:tgtEl>
                                        <p:attrNameLst>
                                          <p:attrName>style.visibility</p:attrName>
                                        </p:attrNameLst>
                                      </p:cBhvr>
                                      <p:to>
                                        <p:strVal val="visible"/>
                                      </p:to>
                                    </p:set>
                                    <p:anim calcmode="lin" valueType="num">
                                      <p:cBhvr additive="repl">
                                        <p:cTn id="300" dur="1000" fill="hold"/>
                                        <p:tgtEl>
                                          <p:spTgt spid="132"/>
                                        </p:tgtEl>
                                        <p:attrNameLst>
                                          <p:attrName>ppt_w</p:attrName>
                                        </p:attrNameLst>
                                      </p:cBhvr>
                                      <p:tavLst>
                                        <p:tav tm="0">
                                          <p:val>
                                            <p:fltVal val="0"/>
                                          </p:val>
                                        </p:tav>
                                        <p:tav tm="100000">
                                          <p:val>
                                            <p:strVal val="#ppt_w"/>
                                          </p:val>
                                        </p:tav>
                                      </p:tavLst>
                                    </p:anim>
                                    <p:anim calcmode="lin" valueType="num">
                                      <p:cBhvr additive="repl">
                                        <p:cTn id="301" dur="1000" fill="hold"/>
                                        <p:tgtEl>
                                          <p:spTgt spid="132"/>
                                        </p:tgtEl>
                                        <p:attrNameLst>
                                          <p:attrName>ppt_h</p:attrName>
                                        </p:attrNameLst>
                                      </p:cBhvr>
                                      <p:tavLst>
                                        <p:tav tm="0">
                                          <p:val>
                                            <p:fltVal val="0"/>
                                          </p:val>
                                        </p:tav>
                                        <p:tav tm="100000">
                                          <p:val>
                                            <p:strVal val="#ppt_h"/>
                                          </p:val>
                                        </p:tav>
                                      </p:tavLst>
                                    </p:anim>
                                  </p:childTnLst>
                                </p:cTn>
                              </p:par>
                            </p:childTnLst>
                          </p:cTn>
                        </p:par>
                      </p:childTnLst>
                    </p:cTn>
                  </p:par>
                  <p:par>
                    <p:cTn id="302" fill="hold">
                      <p:stCondLst>
                        <p:cond delay="indefinite"/>
                      </p:stCondLst>
                      <p:childTnLst>
                        <p:par>
                          <p:cTn id="303" fill="hold">
                            <p:stCondLst>
                              <p:cond delay="0"/>
                            </p:stCondLst>
                            <p:childTnLst>
                              <p:par>
                                <p:cTn id="304" nodeType="clickEffect" fill="hold" presetClass="entr" presetID="42">
                                  <p:stCondLst>
                                    <p:cond delay="0"/>
                                  </p:stCondLst>
                                  <p:childTnLst>
                                    <p:set>
                                      <p:cBhvr>
                                        <p:cTn id="305" dur="1" fill="hold">
                                          <p:stCondLst>
                                            <p:cond delay="0"/>
                                          </p:stCondLst>
                                        </p:cTn>
                                        <p:tgtEl>
                                          <p:spTgt spid="129">
                                            <p:txEl>
                                              <p:pRg st="4" end="4"/>
                                            </p:txEl>
                                          </p:spTgt>
                                        </p:tgtEl>
                                        <p:attrNameLst>
                                          <p:attrName>style.visibility</p:attrName>
                                        </p:attrNameLst>
                                      </p:cBhvr>
                                      <p:to>
                                        <p:strVal val="visible"/>
                                      </p:to>
                                    </p:set>
                                    <p:animEffect filter="fade" transition="in">
                                      <p:cBhvr additive="repl">
                                        <p:cTn id="306" dur="1000"/>
                                        <p:tgtEl>
                                          <p:spTgt spid="129">
                                            <p:txEl>
                                              <p:pRg st="4" end="4"/>
                                            </p:txEl>
                                          </p:spTgt>
                                        </p:tgtEl>
                                      </p:cBhvr>
                                    </p:animEffect>
                                    <p:anim calcmode="lin" valueType="num">
                                      <p:cBhvr additive="repl">
                                        <p:cTn id="307" dur="1000" fill="hold"/>
                                        <p:tgtEl>
                                          <p:spTgt spid="129">
                                            <p:txEl>
                                              <p:pRg st="4" end="4"/>
                                            </p:txEl>
                                          </p:spTgt>
                                        </p:tgtEl>
                                        <p:attrNameLst>
                                          <p:attrName>ppt_x</p:attrName>
                                        </p:attrNameLst>
                                      </p:cBhvr>
                                      <p:tavLst>
                                        <p:tav tm="0">
                                          <p:val>
                                            <p:strVal val="#ppt_x"/>
                                          </p:val>
                                        </p:tav>
                                        <p:tav tm="100000">
                                          <p:val>
                                            <p:strVal val="#ppt_x"/>
                                          </p:val>
                                        </p:tav>
                                      </p:tavLst>
                                    </p:anim>
                                    <p:anim calcmode="lin" valueType="num">
                                      <p:cBhvr additive="repl">
                                        <p:cTn id="308" dur="1000" fill="hold"/>
                                        <p:tgtEl>
                                          <p:spTgt spid="129">
                                            <p:txEl>
                                              <p:pRg st="4" end="4"/>
                                            </p:txEl>
                                          </p:spTgt>
                                        </p:tgtEl>
                                        <p:attrNameLst>
                                          <p:attrName>ppt_y</p:attrName>
                                        </p:attrNameLst>
                                      </p:cBhvr>
                                      <p:tavLst>
                                        <p:tav tm="0">
                                          <p:val>
                                            <p:strVal val="#ppt_y+.1"/>
                                          </p:val>
                                        </p:tav>
                                        <p:tav tm="100000">
                                          <p:val>
                                            <p:strVal val="#ppt_y"/>
                                          </p:val>
                                        </p:tav>
                                      </p:tavLst>
                                    </p:anim>
                                  </p:childTnLst>
                                </p:cTn>
                              </p:par>
                              <p:par>
                                <p:cTn id="309" nodeType="withEffect" fill="hold" presetClass="entr" presetID="23" presetSubtype="16">
                                  <p:stCondLst>
                                    <p:cond delay="0"/>
                                  </p:stCondLst>
                                  <p:childTnLst>
                                    <p:set>
                                      <p:cBhvr>
                                        <p:cTn id="310" dur="1" fill="hold">
                                          <p:stCondLst>
                                            <p:cond delay="0"/>
                                          </p:stCondLst>
                                        </p:cTn>
                                        <p:tgtEl>
                                          <p:spTgt spid="130"/>
                                        </p:tgtEl>
                                        <p:attrNameLst>
                                          <p:attrName>style.visibility</p:attrName>
                                        </p:attrNameLst>
                                      </p:cBhvr>
                                      <p:to>
                                        <p:strVal val="visible"/>
                                      </p:to>
                                    </p:set>
                                    <p:anim calcmode="lin" valueType="num">
                                      <p:cBhvr additive="repl">
                                        <p:cTn id="311" dur="1000" fill="hold"/>
                                        <p:tgtEl>
                                          <p:spTgt spid="130"/>
                                        </p:tgtEl>
                                        <p:attrNameLst>
                                          <p:attrName>ppt_w</p:attrName>
                                        </p:attrNameLst>
                                      </p:cBhvr>
                                      <p:tavLst>
                                        <p:tav tm="0">
                                          <p:val>
                                            <p:fltVal val="0"/>
                                          </p:val>
                                        </p:tav>
                                        <p:tav tm="100000">
                                          <p:val>
                                            <p:strVal val="#ppt_w"/>
                                          </p:val>
                                        </p:tav>
                                      </p:tavLst>
                                    </p:anim>
                                    <p:anim calcmode="lin" valueType="num">
                                      <p:cBhvr additive="repl">
                                        <p:cTn id="312" dur="1000" fill="hold"/>
                                        <p:tgtEl>
                                          <p:spTgt spid="130"/>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285840" y="1214280"/>
            <a:ext cx="5472000" cy="157176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0000"/>
                </a:solidFill>
                <a:latin typeface="Times New Roman"/>
                <a:ea typeface="Times New Roman"/>
              </a:rPr>
              <a:t>Крепкий маленький грибок,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Маслянистый, как блинок.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a:t>
            </a:r>
            <a:r>
              <a:rPr b="1" lang="ru-RU" sz="2400" spc="-1" strike="noStrike">
                <a:solidFill>
                  <a:srgbClr val="ff0000"/>
                </a:solidFill>
                <a:latin typeface="Times New Roman"/>
                <a:ea typeface="Times New Roman"/>
              </a:rPr>
              <a:t>маслёнок</a:t>
            </a:r>
            <a:r>
              <a:rPr b="1" lang="ru-RU" sz="2400" spc="-1" strike="noStrike">
                <a:solidFill>
                  <a:srgbClr val="000000"/>
                </a:solidFill>
                <a:latin typeface="Times New Roman"/>
                <a:ea typeface="Times New Roman"/>
              </a:rPr>
              <a:t>)</a:t>
            </a:r>
            <a:endParaRPr b="0" lang="en-US" sz="2400" spc="-1" strike="noStrike">
              <a:solidFill>
                <a:srgbClr val="000000"/>
              </a:solidFill>
              <a:latin typeface="Calibri"/>
            </a:endParaRPr>
          </a:p>
        </p:txBody>
      </p:sp>
      <p:sp>
        <p:nvSpPr>
          <p:cNvPr id="134" name="CustomShape 2"/>
          <p:cNvSpPr/>
          <p:nvPr/>
        </p:nvSpPr>
        <p:spPr>
          <a:xfrm>
            <a:off x="214200" y="3714840"/>
            <a:ext cx="4572000" cy="1922760"/>
          </a:xfrm>
          <a:prstGeom prst="rect">
            <a:avLst/>
          </a:prstGeom>
          <a:noFill/>
          <a:ln>
            <a:noFill/>
          </a:ln>
        </p:spPr>
        <p:style>
          <a:lnRef idx="0"/>
          <a:fillRef idx="0"/>
          <a:effectRef idx="0"/>
          <a:fontRef idx="minor"/>
        </p:style>
        <p:txBody>
          <a:bodyPr lIns="90000" rIns="90000" tIns="46800" bIns="46800">
            <a:spAutoFit/>
          </a:bodyPr>
          <a:p>
            <a:pPr>
              <a:lnSpc>
                <a:spcPct val="100000"/>
              </a:lnSpc>
            </a:pPr>
            <a:r>
              <a:rPr b="1" lang="ru-RU" sz="2400" spc="-1" strike="noStrike">
                <a:solidFill>
                  <a:srgbClr val="000000"/>
                </a:solidFill>
                <a:latin typeface="Times New Roman"/>
                <a:ea typeface="Times New Roman"/>
              </a:rPr>
              <a:t>Этот грибок </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Похож на колобок.</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К тёплым дождикам привык,</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Гриб зовётся…..</a:t>
            </a:r>
            <a:endParaRPr b="0" lang="en-US" sz="2400" spc="-1" strike="noStrike">
              <a:solidFill>
                <a:srgbClr val="000000"/>
              </a:solidFill>
              <a:latin typeface="Arial"/>
            </a:endParaRPr>
          </a:p>
          <a:p>
            <a:pPr>
              <a:lnSpc>
                <a:spcPct val="100000"/>
              </a:lnSpc>
            </a:pPr>
            <a:r>
              <a:rPr b="1" lang="ru-RU" sz="2400" spc="-1" strike="noStrike">
                <a:solidFill>
                  <a:srgbClr val="000000"/>
                </a:solidFill>
                <a:latin typeface="Times New Roman"/>
                <a:ea typeface="Times New Roman"/>
              </a:rPr>
              <a:t>                       </a:t>
            </a:r>
            <a:r>
              <a:rPr b="1" lang="ru-RU" sz="2400" spc="-1" strike="noStrike">
                <a:solidFill>
                  <a:srgbClr val="000000"/>
                </a:solidFill>
                <a:latin typeface="Times New Roman"/>
                <a:ea typeface="Times New Roman"/>
              </a:rPr>
              <a:t>(</a:t>
            </a:r>
            <a:r>
              <a:rPr b="1" lang="ru-RU" sz="2400" spc="-1" strike="noStrike">
                <a:solidFill>
                  <a:srgbClr val="ff0000"/>
                </a:solidFill>
                <a:latin typeface="Times New Roman"/>
                <a:ea typeface="Times New Roman"/>
              </a:rPr>
              <a:t>дождевик</a:t>
            </a:r>
            <a:r>
              <a:rPr b="1" lang="ru-RU" sz="2400" spc="-1" strike="noStrike">
                <a:solidFill>
                  <a:srgbClr val="000000"/>
                </a:solidFill>
                <a:latin typeface="Times New Roman"/>
                <a:ea typeface="Times New Roman"/>
              </a:rPr>
              <a:t>)</a:t>
            </a:r>
            <a:endParaRPr b="0" lang="en-US" sz="2400" spc="-1" strike="noStrike">
              <a:solidFill>
                <a:srgbClr val="000000"/>
              </a:solidFill>
              <a:latin typeface="Arial"/>
            </a:endParaRPr>
          </a:p>
        </p:txBody>
      </p:sp>
      <p:pic>
        <p:nvPicPr>
          <p:cNvPr id="135" name="Picture 3" descr="C:\Documents and Settings\Ольга\Рабочий стол\картинки\грибы\маслята2.jpg"/>
          <p:cNvPicPr/>
          <p:nvPr/>
        </p:nvPicPr>
        <p:blipFill>
          <a:blip r:embed="rId1"/>
          <a:stretch/>
        </p:blipFill>
        <p:spPr>
          <a:xfrm>
            <a:off x="5643720" y="857160"/>
            <a:ext cx="2393640" cy="1795680"/>
          </a:xfrm>
          <a:prstGeom prst="rect">
            <a:avLst/>
          </a:prstGeom>
          <a:ln>
            <a:noFill/>
          </a:ln>
        </p:spPr>
      </p:pic>
      <p:pic>
        <p:nvPicPr>
          <p:cNvPr id="136" name="Picture 5" descr="C:\Documents and Settings\Ольга\Рабочий стол\картинки\грибы\дождевик.jpeg"/>
          <p:cNvPicPr/>
          <p:nvPr/>
        </p:nvPicPr>
        <p:blipFill>
          <a:blip r:embed="rId2"/>
          <a:stretch/>
        </p:blipFill>
        <p:spPr>
          <a:xfrm>
            <a:off x="5715000" y="3857760"/>
            <a:ext cx="2381400" cy="1795320"/>
          </a:xfrm>
          <a:prstGeom prst="rect">
            <a:avLst/>
          </a:prstGeom>
          <a:ln>
            <a:noFill/>
          </a:ln>
        </p:spPr>
      </p:pic>
    </p:spTree>
  </p:cSld>
  <p:transition spd="med">
    <p:pull dir="lu"/>
  </p:transition>
  <p:timing>
    <p:tnLst>
      <p:par>
        <p:cTn id="313" dur="indefinite" restart="never" nodeType="tmRoot">
          <p:childTnLst>
            <p:seq>
              <p:cTn id="314" dur="indefinite" nodeType="mainSeq">
                <p:childTnLst>
                  <p:par>
                    <p:cTn id="315" fill="hold">
                      <p:stCondLst>
                        <p:cond delay="indefinite"/>
                      </p:stCondLst>
                      <p:childTnLst>
                        <p:par>
                          <p:cTn id="316" fill="hold">
                            <p:stCondLst>
                              <p:cond delay="0"/>
                            </p:stCondLst>
                            <p:childTnLst>
                              <p:par>
                                <p:cTn id="317" nodeType="clickEffect" fill="hold" presetClass="entr" presetID="42">
                                  <p:stCondLst>
                                    <p:cond delay="0"/>
                                  </p:stCondLst>
                                  <p:childTnLst>
                                    <p:set>
                                      <p:cBhvr>
                                        <p:cTn id="318" dur="1" fill="hold">
                                          <p:stCondLst>
                                            <p:cond delay="0"/>
                                          </p:stCondLst>
                                        </p:cTn>
                                        <p:tgtEl>
                                          <p:spTgt spid="133">
                                            <p:txEl>
                                              <p:pRg st="2" end="2"/>
                                            </p:txEl>
                                          </p:spTgt>
                                        </p:tgtEl>
                                        <p:attrNameLst>
                                          <p:attrName>style.visibility</p:attrName>
                                        </p:attrNameLst>
                                      </p:cBhvr>
                                      <p:to>
                                        <p:strVal val="visible"/>
                                      </p:to>
                                    </p:set>
                                    <p:animEffect filter="fade" transition="in">
                                      <p:cBhvr additive="repl">
                                        <p:cTn id="319" dur="1000"/>
                                        <p:tgtEl>
                                          <p:spTgt spid="133">
                                            <p:txEl>
                                              <p:pRg st="2" end="2"/>
                                            </p:txEl>
                                          </p:spTgt>
                                        </p:tgtEl>
                                      </p:cBhvr>
                                    </p:animEffect>
                                    <p:anim calcmode="lin" valueType="num">
                                      <p:cBhvr additive="repl">
                                        <p:cTn id="320" dur="1000" fill="hold"/>
                                        <p:tgtEl>
                                          <p:spTgt spid="133">
                                            <p:txEl>
                                              <p:pRg st="2" end="2"/>
                                            </p:txEl>
                                          </p:spTgt>
                                        </p:tgtEl>
                                        <p:attrNameLst>
                                          <p:attrName>ppt_x</p:attrName>
                                        </p:attrNameLst>
                                      </p:cBhvr>
                                      <p:tavLst>
                                        <p:tav tm="0">
                                          <p:val>
                                            <p:strVal val="#ppt_x"/>
                                          </p:val>
                                        </p:tav>
                                        <p:tav tm="100000">
                                          <p:val>
                                            <p:strVal val="#ppt_x"/>
                                          </p:val>
                                        </p:tav>
                                      </p:tavLst>
                                    </p:anim>
                                    <p:anim calcmode="lin" valueType="num">
                                      <p:cBhvr additive="repl">
                                        <p:cTn id="321" dur="1000" fill="hold"/>
                                        <p:tgtEl>
                                          <p:spTgt spid="133">
                                            <p:txEl>
                                              <p:pRg st="2" end="2"/>
                                            </p:txEl>
                                          </p:spTgt>
                                        </p:tgtEl>
                                        <p:attrNameLst>
                                          <p:attrName>ppt_y</p:attrName>
                                        </p:attrNameLst>
                                      </p:cBhvr>
                                      <p:tavLst>
                                        <p:tav tm="0">
                                          <p:val>
                                            <p:strVal val="#ppt_y+.1"/>
                                          </p:val>
                                        </p:tav>
                                        <p:tav tm="100000">
                                          <p:val>
                                            <p:strVal val="#ppt_y"/>
                                          </p:val>
                                        </p:tav>
                                      </p:tavLst>
                                    </p:anim>
                                  </p:childTnLst>
                                </p:cTn>
                              </p:par>
                              <p:par>
                                <p:cTn id="322" nodeType="withEffect" fill="hold" presetClass="entr" presetID="23" presetSubtype="16">
                                  <p:stCondLst>
                                    <p:cond delay="0"/>
                                  </p:stCondLst>
                                  <p:childTnLst>
                                    <p:set>
                                      <p:cBhvr>
                                        <p:cTn id="323" dur="1" fill="hold">
                                          <p:stCondLst>
                                            <p:cond delay="0"/>
                                          </p:stCondLst>
                                        </p:cTn>
                                        <p:tgtEl>
                                          <p:spTgt spid="135"/>
                                        </p:tgtEl>
                                        <p:attrNameLst>
                                          <p:attrName>style.visibility</p:attrName>
                                        </p:attrNameLst>
                                      </p:cBhvr>
                                      <p:to>
                                        <p:strVal val="visible"/>
                                      </p:to>
                                    </p:set>
                                    <p:anim calcmode="lin" valueType="num">
                                      <p:cBhvr additive="repl">
                                        <p:cTn id="324" dur="1000" fill="hold"/>
                                        <p:tgtEl>
                                          <p:spTgt spid="135"/>
                                        </p:tgtEl>
                                        <p:attrNameLst>
                                          <p:attrName>ppt_w</p:attrName>
                                        </p:attrNameLst>
                                      </p:cBhvr>
                                      <p:tavLst>
                                        <p:tav tm="0">
                                          <p:val>
                                            <p:fltVal val="0"/>
                                          </p:val>
                                        </p:tav>
                                        <p:tav tm="100000">
                                          <p:val>
                                            <p:strVal val="#ppt_w"/>
                                          </p:val>
                                        </p:tav>
                                      </p:tavLst>
                                    </p:anim>
                                    <p:anim calcmode="lin" valueType="num">
                                      <p:cBhvr additive="repl">
                                        <p:cTn id="325" dur="1000" fill="hold"/>
                                        <p:tgtEl>
                                          <p:spTgt spid="135"/>
                                        </p:tgtEl>
                                        <p:attrNameLst>
                                          <p:attrName>ppt_h</p:attrName>
                                        </p:attrNameLst>
                                      </p:cBhvr>
                                      <p:tavLst>
                                        <p:tav tm="0">
                                          <p:val>
                                            <p:fltVal val="0"/>
                                          </p:val>
                                        </p:tav>
                                        <p:tav tm="100000">
                                          <p:val>
                                            <p:strVal val="#ppt_h"/>
                                          </p:val>
                                        </p:tav>
                                      </p:tavLst>
                                    </p:anim>
                                  </p:childTnLst>
                                </p:cTn>
                              </p:par>
                            </p:childTnLst>
                          </p:cTn>
                        </p:par>
                      </p:childTnLst>
                    </p:cTn>
                  </p:par>
                  <p:par>
                    <p:cTn id="326" fill="hold">
                      <p:stCondLst>
                        <p:cond delay="indefinite"/>
                      </p:stCondLst>
                      <p:childTnLst>
                        <p:par>
                          <p:cTn id="327" fill="hold">
                            <p:stCondLst>
                              <p:cond delay="0"/>
                            </p:stCondLst>
                            <p:childTnLst>
                              <p:par>
                                <p:cTn id="328" nodeType="clickEffect" fill="hold" presetClass="entr" presetID="42">
                                  <p:stCondLst>
                                    <p:cond delay="0"/>
                                  </p:stCondLst>
                                  <p:childTnLst>
                                    <p:set>
                                      <p:cBhvr>
                                        <p:cTn id="329" dur="1" fill="hold">
                                          <p:stCondLst>
                                            <p:cond delay="0"/>
                                          </p:stCondLst>
                                        </p:cTn>
                                        <p:tgtEl>
                                          <p:spTgt spid="134">
                                            <p:txEl>
                                              <p:pRg st="4" end="4"/>
                                            </p:txEl>
                                          </p:spTgt>
                                        </p:tgtEl>
                                        <p:attrNameLst>
                                          <p:attrName>style.visibility</p:attrName>
                                        </p:attrNameLst>
                                      </p:cBhvr>
                                      <p:to>
                                        <p:strVal val="visible"/>
                                      </p:to>
                                    </p:set>
                                    <p:animEffect filter="fade" transition="in">
                                      <p:cBhvr additive="repl">
                                        <p:cTn id="330" dur="1000"/>
                                        <p:tgtEl>
                                          <p:spTgt spid="134">
                                            <p:txEl>
                                              <p:pRg st="4" end="4"/>
                                            </p:txEl>
                                          </p:spTgt>
                                        </p:tgtEl>
                                      </p:cBhvr>
                                    </p:animEffect>
                                    <p:anim calcmode="lin" valueType="num">
                                      <p:cBhvr additive="repl">
                                        <p:cTn id="331" dur="1000" fill="hold"/>
                                        <p:tgtEl>
                                          <p:spTgt spid="134">
                                            <p:txEl>
                                              <p:pRg st="4" end="4"/>
                                            </p:txEl>
                                          </p:spTgt>
                                        </p:tgtEl>
                                        <p:attrNameLst>
                                          <p:attrName>ppt_x</p:attrName>
                                        </p:attrNameLst>
                                      </p:cBhvr>
                                      <p:tavLst>
                                        <p:tav tm="0">
                                          <p:val>
                                            <p:strVal val="#ppt_x"/>
                                          </p:val>
                                        </p:tav>
                                        <p:tav tm="100000">
                                          <p:val>
                                            <p:strVal val="#ppt_x"/>
                                          </p:val>
                                        </p:tav>
                                      </p:tavLst>
                                    </p:anim>
                                    <p:anim calcmode="lin" valueType="num">
                                      <p:cBhvr additive="repl">
                                        <p:cTn id="332" dur="1000" fill="hold"/>
                                        <p:tgtEl>
                                          <p:spTgt spid="134">
                                            <p:txEl>
                                              <p:pRg st="4" end="4"/>
                                            </p:txEl>
                                          </p:spTgt>
                                        </p:tgtEl>
                                        <p:attrNameLst>
                                          <p:attrName>ppt_y</p:attrName>
                                        </p:attrNameLst>
                                      </p:cBhvr>
                                      <p:tavLst>
                                        <p:tav tm="0">
                                          <p:val>
                                            <p:strVal val="#ppt_y+.1"/>
                                          </p:val>
                                        </p:tav>
                                        <p:tav tm="100000">
                                          <p:val>
                                            <p:strVal val="#ppt_y"/>
                                          </p:val>
                                        </p:tav>
                                      </p:tavLst>
                                    </p:anim>
                                  </p:childTnLst>
                                </p:cTn>
                              </p:par>
                              <p:par>
                                <p:cTn id="333" nodeType="withEffect" fill="hold" presetClass="entr" presetID="23" presetSubtype="16">
                                  <p:stCondLst>
                                    <p:cond delay="0"/>
                                  </p:stCondLst>
                                  <p:childTnLst>
                                    <p:set>
                                      <p:cBhvr>
                                        <p:cTn id="334" dur="1" fill="hold">
                                          <p:stCondLst>
                                            <p:cond delay="0"/>
                                          </p:stCondLst>
                                        </p:cTn>
                                        <p:tgtEl>
                                          <p:spTgt spid="136"/>
                                        </p:tgtEl>
                                        <p:attrNameLst>
                                          <p:attrName>style.visibility</p:attrName>
                                        </p:attrNameLst>
                                      </p:cBhvr>
                                      <p:to>
                                        <p:strVal val="visible"/>
                                      </p:to>
                                    </p:set>
                                    <p:anim calcmode="lin" valueType="num">
                                      <p:cBhvr additive="repl">
                                        <p:cTn id="335" dur="1000" fill="hold"/>
                                        <p:tgtEl>
                                          <p:spTgt spid="136"/>
                                        </p:tgtEl>
                                        <p:attrNameLst>
                                          <p:attrName>ppt_w</p:attrName>
                                        </p:attrNameLst>
                                      </p:cBhvr>
                                      <p:tavLst>
                                        <p:tav tm="0">
                                          <p:val>
                                            <p:fltVal val="0"/>
                                          </p:val>
                                        </p:tav>
                                        <p:tav tm="100000">
                                          <p:val>
                                            <p:strVal val="#ppt_w"/>
                                          </p:val>
                                        </p:tav>
                                      </p:tavLst>
                                    </p:anim>
                                    <p:anim calcmode="lin" valueType="num">
                                      <p:cBhvr additive="repl">
                                        <p:cTn id="336" dur="1000" fill="hold"/>
                                        <p:tgtEl>
                                          <p:spTgt spid="136"/>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357120" y="214200"/>
            <a:ext cx="8229600" cy="797040"/>
          </a:xfrm>
          <a:prstGeom prst="rect">
            <a:avLst/>
          </a:prstGeom>
          <a:noFill/>
          <a:ln>
            <a:noFill/>
          </a:ln>
        </p:spPr>
        <p:txBody>
          <a:bodyPr anchor="ctr">
            <a:noAutofit/>
          </a:bodyPr>
          <a:p>
            <a:pPr algn="ctr">
              <a:lnSpc>
                <a:spcPct val="100000"/>
              </a:lnSpc>
            </a:pPr>
            <a:r>
              <a:rPr b="1" lang="ru-RU" sz="4000" spc="-1" strike="noStrike">
                <a:solidFill>
                  <a:srgbClr val="ff0000"/>
                </a:solidFill>
                <a:latin typeface="Times New Roman"/>
                <a:ea typeface="Times New Roman"/>
              </a:rPr>
              <a:t> </a:t>
            </a:r>
            <a:r>
              <a:rPr b="1" lang="ru-RU" sz="4000" spc="-1" strike="noStrike">
                <a:solidFill>
                  <a:srgbClr val="ff0000"/>
                </a:solidFill>
                <a:latin typeface="Times New Roman"/>
                <a:ea typeface="Times New Roman"/>
              </a:rPr>
              <a:t>Пословицы и поговорки</a:t>
            </a:r>
            <a:endParaRPr b="0" lang="en-US" sz="4000" spc="-1" strike="noStrike">
              <a:solidFill>
                <a:srgbClr val="000000"/>
              </a:solidFill>
              <a:latin typeface="Calibri"/>
            </a:endParaRPr>
          </a:p>
        </p:txBody>
      </p:sp>
      <p:sp>
        <p:nvSpPr>
          <p:cNvPr id="138" name="TextShape 2"/>
          <p:cNvSpPr txBox="1"/>
          <p:nvPr/>
        </p:nvSpPr>
        <p:spPr>
          <a:xfrm>
            <a:off x="457200" y="1000080"/>
            <a:ext cx="8229600" cy="5572080"/>
          </a:xfrm>
          <a:prstGeom prst="rect">
            <a:avLst/>
          </a:prstGeom>
          <a:noFill/>
          <a:ln>
            <a:noFill/>
          </a:ln>
        </p:spPr>
        <p:txBody>
          <a:bodyPr>
            <a:normAutofit/>
          </a:bodyPr>
          <a:p>
            <a:pPr marL="342720" indent="-342720">
              <a:lnSpc>
                <a:spcPct val="100000"/>
              </a:lnSpc>
              <a:spcBef>
                <a:spcPts val="697"/>
              </a:spcBef>
            </a:pPr>
            <a:r>
              <a:rPr b="1" lang="ru-RU" sz="2800" spc="-1" strike="noStrike">
                <a:solidFill>
                  <a:srgbClr val="000000"/>
                </a:solidFill>
                <a:latin typeface="Times New Roman"/>
                <a:ea typeface="Times New Roman"/>
              </a:rPr>
              <a:t>1.Будет дождик – будут и грибки, а будут грибки – будут и кузовки.</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0000"/>
                </a:solidFill>
                <a:latin typeface="Times New Roman"/>
                <a:ea typeface="Times New Roman"/>
              </a:rPr>
              <a:t>2. Возле леса жить – голодному не быть.</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0000"/>
                </a:solidFill>
                <a:latin typeface="Times New Roman"/>
                <a:ea typeface="Times New Roman"/>
              </a:rPr>
              <a:t>3. Где гриб вырос, там его и берут.</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0000"/>
                </a:solidFill>
                <a:latin typeface="Times New Roman"/>
                <a:ea typeface="Times New Roman"/>
              </a:rPr>
              <a:t>4.Кто любит земле кланяться, без грибов не останется.</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0000"/>
                </a:solidFill>
                <a:latin typeface="Times New Roman"/>
                <a:ea typeface="Times New Roman"/>
              </a:rPr>
              <a:t>5. Кто пораньше встаёт, тот грибки</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0000"/>
                </a:solidFill>
                <a:latin typeface="Times New Roman"/>
                <a:ea typeface="Times New Roman"/>
              </a:rPr>
              <a:t>    </a:t>
            </a:r>
            <a:r>
              <a:rPr b="1" lang="ru-RU" sz="2800" spc="-1" strike="noStrike">
                <a:solidFill>
                  <a:srgbClr val="000000"/>
                </a:solidFill>
                <a:latin typeface="Times New Roman"/>
                <a:ea typeface="Times New Roman"/>
              </a:rPr>
              <a:t>в кузов кладёт.</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0000"/>
                </a:solidFill>
                <a:latin typeface="Times New Roman"/>
                <a:ea typeface="Times New Roman"/>
              </a:rPr>
              <a:t>6.Не поклонись грибу до земли, не поднять его в лукошко.</a:t>
            </a:r>
            <a:endParaRPr b="0" lang="en-US" sz="2800" spc="-1" strike="noStrike">
              <a:solidFill>
                <a:srgbClr val="000000"/>
              </a:solidFill>
              <a:latin typeface="Calibri"/>
            </a:endParaRPr>
          </a:p>
        </p:txBody>
      </p:sp>
      <p:pic>
        <p:nvPicPr>
          <p:cNvPr id="139" name="Picture 2" descr="C:\Documents and Settings\Ольга\Рабочий стол\картинки\грибы\рыжики3.jpg"/>
          <p:cNvPicPr/>
          <p:nvPr/>
        </p:nvPicPr>
        <p:blipFill>
          <a:blip r:embed="rId1"/>
          <a:stretch/>
        </p:blipFill>
        <p:spPr>
          <a:xfrm>
            <a:off x="7358040" y="3571920"/>
            <a:ext cx="1467000" cy="1100160"/>
          </a:xfrm>
          <a:prstGeom prst="rect">
            <a:avLst/>
          </a:prstGeom>
          <a:ln>
            <a:noFill/>
          </a:ln>
        </p:spPr>
      </p:pic>
      <p:pic>
        <p:nvPicPr>
          <p:cNvPr id="140" name="Picture 4" descr="C:\Documents and Settings\Ольга\Рабочий стол\картинки\грибы\рыжик.jpeg"/>
          <p:cNvPicPr/>
          <p:nvPr/>
        </p:nvPicPr>
        <p:blipFill>
          <a:blip r:embed="rId2"/>
          <a:stretch/>
        </p:blipFill>
        <p:spPr>
          <a:xfrm>
            <a:off x="7286760" y="5500800"/>
            <a:ext cx="1500120" cy="1125360"/>
          </a:xfrm>
          <a:prstGeom prst="rect">
            <a:avLst/>
          </a:prstGeom>
          <a:ln>
            <a:noFill/>
          </a:ln>
        </p:spPr>
      </p:pic>
      <p:pic>
        <p:nvPicPr>
          <p:cNvPr id="141" name="Picture 5" descr="C:\Documents and Settings\Ольга\Рабочий стол\картинки\грибы\лисички.jpeg"/>
          <p:cNvPicPr/>
          <p:nvPr/>
        </p:nvPicPr>
        <p:blipFill>
          <a:blip r:embed="rId3"/>
          <a:stretch/>
        </p:blipFill>
        <p:spPr>
          <a:xfrm>
            <a:off x="7286760" y="1643040"/>
            <a:ext cx="1500120" cy="1125720"/>
          </a:xfrm>
          <a:prstGeom prst="rect">
            <a:avLst/>
          </a:prstGeom>
          <a:ln>
            <a:noFill/>
          </a:ln>
        </p:spPr>
      </p:pic>
    </p:spTree>
  </p:cSld>
  <p:transition spd="med">
    <p:pull dir="lu"/>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Белый гриб (боровик)</a:t>
            </a:r>
            <a:endParaRPr b="0" lang="en-US" sz="4400" spc="-1" strike="noStrike">
              <a:solidFill>
                <a:srgbClr val="000000"/>
              </a:solidFill>
              <a:latin typeface="Calibri"/>
            </a:endParaRPr>
          </a:p>
        </p:txBody>
      </p:sp>
      <p:sp>
        <p:nvSpPr>
          <p:cNvPr id="49" name="TextShape 2"/>
          <p:cNvSpPr txBox="1"/>
          <p:nvPr/>
        </p:nvSpPr>
        <p:spPr>
          <a:xfrm>
            <a:off x="428760" y="4500360"/>
            <a:ext cx="8229600" cy="2043000"/>
          </a:xfrm>
          <a:prstGeom prst="rect">
            <a:avLst/>
          </a:prstGeom>
          <a:noFill/>
          <a:ln>
            <a:noFill/>
          </a:ln>
        </p:spPr>
        <p:txBody>
          <a:bodyPr>
            <a:normAutofit/>
          </a:bodyPr>
          <a:p>
            <a:pPr marL="342720" indent="-342720">
              <a:lnSpc>
                <a:spcPct val="100000"/>
              </a:lnSpc>
              <a:spcBef>
                <a:spcPts val="697"/>
              </a:spcBef>
            </a:pPr>
            <a:r>
              <a:rPr b="1" lang="ru-RU" sz="2800" spc="-1" strike="noStrike">
                <a:solidFill>
                  <a:srgbClr val="002060"/>
                </a:solidFill>
                <a:latin typeface="Times New Roman"/>
                <a:ea typeface="Times New Roman"/>
              </a:rPr>
              <a:t>    </a:t>
            </a:r>
            <a:r>
              <a:rPr b="1" lang="ru-RU" sz="2800" spc="-1" strike="noStrike">
                <a:solidFill>
                  <a:srgbClr val="002060"/>
                </a:solidFill>
                <a:latin typeface="Times New Roman"/>
                <a:ea typeface="Times New Roman"/>
              </a:rPr>
              <a:t>Боровиками зовут их потому, что любят они расти в сосновых и еловых борах, а белыми от того, что мякоть этих грибов-красавцев белая, не темнеющая ни при варке, ни при сушке.</a:t>
            </a:r>
            <a:endParaRPr b="0" lang="en-US" sz="2800" spc="-1" strike="noStrike">
              <a:solidFill>
                <a:srgbClr val="000000"/>
              </a:solidFill>
              <a:latin typeface="Calibri"/>
            </a:endParaRPr>
          </a:p>
          <a:p>
            <a:pPr marL="342720" indent="-342720">
              <a:lnSpc>
                <a:spcPct val="100000"/>
              </a:lnSpc>
              <a:spcBef>
                <a:spcPts val="697"/>
              </a:spcBef>
            </a:pPr>
            <a:endParaRPr b="0" lang="en-US" sz="2800" spc="-1" strike="noStrike">
              <a:solidFill>
                <a:srgbClr val="000000"/>
              </a:solidFill>
              <a:latin typeface="Calibri"/>
            </a:endParaRPr>
          </a:p>
        </p:txBody>
      </p:sp>
      <p:pic>
        <p:nvPicPr>
          <p:cNvPr id="50" name="Picture 2" descr="C:\Documents and Settings\Ольга\Рабочий стол\картинки\грибы\белый2.jpg"/>
          <p:cNvPicPr/>
          <p:nvPr/>
        </p:nvPicPr>
        <p:blipFill>
          <a:blip r:embed="rId1"/>
          <a:stretch/>
        </p:blipFill>
        <p:spPr>
          <a:xfrm>
            <a:off x="642960" y="1517760"/>
            <a:ext cx="3286080" cy="2465280"/>
          </a:xfrm>
          <a:prstGeom prst="rect">
            <a:avLst/>
          </a:prstGeom>
          <a:ln>
            <a:noFill/>
          </a:ln>
        </p:spPr>
      </p:pic>
      <p:pic>
        <p:nvPicPr>
          <p:cNvPr id="51" name="Picture 3" descr="C:\Documents and Settings\Ольга\Рабочий стол\картинки\грибы\белый4.jpg"/>
          <p:cNvPicPr/>
          <p:nvPr/>
        </p:nvPicPr>
        <p:blipFill>
          <a:blip r:embed="rId2"/>
          <a:stretch/>
        </p:blipFill>
        <p:spPr>
          <a:xfrm>
            <a:off x="4714920" y="1517760"/>
            <a:ext cx="3286080" cy="2465280"/>
          </a:xfrm>
          <a:prstGeom prst="rect">
            <a:avLst/>
          </a:prstGeom>
          <a:ln>
            <a:noFill/>
          </a:ln>
        </p:spPr>
      </p:pic>
    </p:spTree>
  </p:cSld>
  <p:transition spd="med">
    <p:pull dir="lu"/>
  </p:transition>
  <p:timing>
    <p:tnLst>
      <p:par>
        <p:cTn id="25" dur="indefinite" restart="never" nodeType="tmRoot">
          <p:childTnLst>
            <p:seq>
              <p:cTn id="26" dur="indefinite" nodeType="mainSeq">
                <p:childTnLst>
                  <p:par>
                    <p:cTn id="27" fill="hold">
                      <p:stCondLst>
                        <p:cond delay="0"/>
                      </p:stCondLst>
                      <p:childTnLst>
                        <p:par>
                          <p:cTn id="28" fill="hold">
                            <p:stCondLst>
                              <p:cond delay="0"/>
                            </p:stCondLst>
                            <p:childTnLst>
                              <p:par>
                                <p:cTn id="29" nodeType="afterEffect" fill="hold" presetClass="entr" presetID="23" presetSubtype="16">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repl">
                                        <p:cTn id="31" dur="1000" fill="hold"/>
                                        <p:tgtEl>
                                          <p:spTgt spid="48"/>
                                        </p:tgtEl>
                                        <p:attrNameLst>
                                          <p:attrName>ppt_w</p:attrName>
                                        </p:attrNameLst>
                                      </p:cBhvr>
                                      <p:tavLst>
                                        <p:tav tm="0">
                                          <p:val>
                                            <p:fltVal val="0"/>
                                          </p:val>
                                        </p:tav>
                                        <p:tav tm="100000">
                                          <p:val>
                                            <p:strVal val="#ppt_w"/>
                                          </p:val>
                                        </p:tav>
                                      </p:tavLst>
                                    </p:anim>
                                    <p:anim calcmode="lin" valueType="num">
                                      <p:cBhvr additive="repl">
                                        <p:cTn id="32" dur="1000" fill="hold"/>
                                        <p:tgtEl>
                                          <p:spTgt spid="48"/>
                                        </p:tgtEl>
                                        <p:attrNameLst>
                                          <p:attrName>ppt_h</p:attrName>
                                        </p:attrNameLst>
                                      </p:cBhvr>
                                      <p:tavLst>
                                        <p:tav tm="0">
                                          <p:val>
                                            <p:fltVal val="0"/>
                                          </p:val>
                                        </p:tav>
                                        <p:tav tm="100000">
                                          <p:val>
                                            <p:strVal val="#ppt_h"/>
                                          </p:val>
                                        </p:tav>
                                      </p:tavLst>
                                    </p:anim>
                                  </p:childTnLst>
                                </p:cTn>
                              </p:par>
                              <p:par>
                                <p:cTn id="33" nodeType="withEffect" fill="hold" presetClass="entr" presetID="23" presetSubtype="16">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repl">
                                        <p:cTn id="35" dur="1000" fill="hold"/>
                                        <p:tgtEl>
                                          <p:spTgt spid="50"/>
                                        </p:tgtEl>
                                        <p:attrNameLst>
                                          <p:attrName>ppt_w</p:attrName>
                                        </p:attrNameLst>
                                      </p:cBhvr>
                                      <p:tavLst>
                                        <p:tav tm="0">
                                          <p:val>
                                            <p:fltVal val="0"/>
                                          </p:val>
                                        </p:tav>
                                        <p:tav tm="100000">
                                          <p:val>
                                            <p:strVal val="#ppt_w"/>
                                          </p:val>
                                        </p:tav>
                                      </p:tavLst>
                                    </p:anim>
                                    <p:anim calcmode="lin" valueType="num">
                                      <p:cBhvr additive="repl">
                                        <p:cTn id="36" dur="1000" fill="hold"/>
                                        <p:tgtEl>
                                          <p:spTgt spid="50"/>
                                        </p:tgtEl>
                                        <p:attrNameLst>
                                          <p:attrName>ppt_h</p:attrName>
                                        </p:attrNameLst>
                                      </p:cBhvr>
                                      <p:tavLst>
                                        <p:tav tm="0">
                                          <p:val>
                                            <p:fltVal val="0"/>
                                          </p:val>
                                        </p:tav>
                                        <p:tav tm="100000">
                                          <p:val>
                                            <p:strVal val="#ppt_h"/>
                                          </p:val>
                                        </p:tav>
                                      </p:tavLst>
                                    </p:anim>
                                  </p:childTnLst>
                                </p:cTn>
                              </p:par>
                              <p:par>
                                <p:cTn id="37" nodeType="withEffect" fill="hold" presetClass="entr" presetID="23" presetSubtype="16">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repl">
                                        <p:cTn id="39" dur="1000" fill="hold"/>
                                        <p:tgtEl>
                                          <p:spTgt spid="51"/>
                                        </p:tgtEl>
                                        <p:attrNameLst>
                                          <p:attrName>ppt_w</p:attrName>
                                        </p:attrNameLst>
                                      </p:cBhvr>
                                      <p:tavLst>
                                        <p:tav tm="0">
                                          <p:val>
                                            <p:fltVal val="0"/>
                                          </p:val>
                                        </p:tav>
                                        <p:tav tm="100000">
                                          <p:val>
                                            <p:strVal val="#ppt_w"/>
                                          </p:val>
                                        </p:tav>
                                      </p:tavLst>
                                    </p:anim>
                                    <p:anim calcmode="lin" valueType="num">
                                      <p:cBhvr additive="repl">
                                        <p:cTn id="40" dur="1000" fill="hold"/>
                                        <p:tgtEl>
                                          <p:spTgt spid="51"/>
                                        </p:tgtEl>
                                        <p:attrNameLst>
                                          <p:attrName>ppt_h</p:attrName>
                                        </p:attrNameLst>
                                      </p:cBhvr>
                                      <p:tavLst>
                                        <p:tav tm="0">
                                          <p:val>
                                            <p:fltVal val="0"/>
                                          </p:val>
                                        </p:tav>
                                        <p:tav tm="100000">
                                          <p:val>
                                            <p:strVal val="#ppt_h"/>
                                          </p:val>
                                        </p:tav>
                                      </p:tavLst>
                                    </p:anim>
                                  </p:childTnLst>
                                </p:cTn>
                              </p:par>
                            </p:childTnLst>
                          </p:cTn>
                        </p:par>
                        <p:par>
                          <p:cTn id="41" fill="hold">
                            <p:stCondLst>
                              <p:cond delay="1000"/>
                            </p:stCondLst>
                            <p:childTnLst>
                              <p:par>
                                <p:cTn id="42" nodeType="afterEffect" fill="hold" presetClass="entr" presetID="20">
                                  <p:stCondLst>
                                    <p:cond delay="0"/>
                                  </p:stCondLst>
                                  <p:childTnLst>
                                    <p:set>
                                      <p:cBhvr>
                                        <p:cTn id="43" dur="1" fill="hold">
                                          <p:stCondLst>
                                            <p:cond delay="0"/>
                                          </p:stCondLst>
                                        </p:cTn>
                                        <p:tgtEl>
                                          <p:spTgt spid="49">
                                            <p:txEl>
                                              <p:pRg st="0" end="0"/>
                                            </p:txEl>
                                          </p:spTgt>
                                        </p:tgtEl>
                                        <p:attrNameLst>
                                          <p:attrName>style.visibility</p:attrName>
                                        </p:attrNameLst>
                                      </p:cBhvr>
                                      <p:to>
                                        <p:strVal val="visible"/>
                                      </p:to>
                                    </p:set>
                                    <p:animEffect filter="wedge" transition="in">
                                      <p:cBhvr additive="repl">
                                        <p:cTn id="44" dur="2000"/>
                                        <p:tgtEl>
                                          <p:spTgt spid="49">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TextShape 1"/>
          <p:cNvSpPr txBox="1"/>
          <p:nvPr/>
        </p:nvSpPr>
        <p:spPr>
          <a:xfrm>
            <a:off x="428760" y="142920"/>
            <a:ext cx="8229600" cy="846000"/>
          </a:xfrm>
          <a:prstGeom prst="rect">
            <a:avLst/>
          </a:prstGeom>
          <a:noFill/>
          <a:ln>
            <a:noFill/>
          </a:ln>
        </p:spPr>
        <p:txBody>
          <a:bodyPr anchor="ctr">
            <a:noAutofit/>
          </a:bodyPr>
          <a:p>
            <a:pPr algn="ctr">
              <a:lnSpc>
                <a:spcPct val="100000"/>
              </a:lnSpc>
            </a:pPr>
            <a:r>
              <a:rPr b="1" lang="ru-RU" sz="4800" spc="-1" strike="noStrike">
                <a:solidFill>
                  <a:srgbClr val="002060"/>
                </a:solidFill>
                <a:latin typeface="Times New Roman"/>
                <a:ea typeface="Times New Roman"/>
              </a:rPr>
              <a:t>Груздь</a:t>
            </a:r>
            <a:endParaRPr b="0" lang="en-US" sz="4800" spc="-1" strike="noStrike">
              <a:solidFill>
                <a:srgbClr val="000000"/>
              </a:solidFill>
              <a:latin typeface="Calibri"/>
            </a:endParaRPr>
          </a:p>
        </p:txBody>
      </p:sp>
      <p:sp>
        <p:nvSpPr>
          <p:cNvPr id="53" name="TextShape 2"/>
          <p:cNvSpPr txBox="1"/>
          <p:nvPr/>
        </p:nvSpPr>
        <p:spPr>
          <a:xfrm>
            <a:off x="2357280" y="4429080"/>
            <a:ext cx="4615200" cy="2214720"/>
          </a:xfrm>
          <a:prstGeom prst="rect">
            <a:avLst/>
          </a:prstGeom>
          <a:noFill/>
          <a:ln>
            <a:noFill/>
          </a:ln>
        </p:spPr>
        <p:txBody>
          <a:bodyPr>
            <a:normAutofit/>
          </a:bodyPr>
          <a:p>
            <a:pPr marL="342720" indent="-342720">
              <a:spcBef>
                <a:spcPts val="649"/>
              </a:spcBef>
            </a:pPr>
            <a:r>
              <a:rPr b="0" lang="ru-RU" sz="3000" spc="-1" strike="noStrike">
                <a:solidFill>
                  <a:srgbClr val="000000"/>
                </a:solidFill>
                <a:latin typeface="Calibri"/>
              </a:rPr>
              <a:t> </a:t>
            </a:r>
            <a:r>
              <a:rPr b="1" lang="ru-RU" sz="2600" spc="-1" strike="noStrike">
                <a:solidFill>
                  <a:srgbClr val="002060"/>
                </a:solidFill>
                <a:latin typeface="Times New Roman"/>
                <a:ea typeface="Times New Roman"/>
              </a:rPr>
              <a:t>Груздь не ходит в одиночку,</a:t>
            </a:r>
            <a:endParaRPr b="0" lang="en-US" sz="2600" spc="-1" strike="noStrike">
              <a:solidFill>
                <a:srgbClr val="000000"/>
              </a:solidFill>
              <a:latin typeface="Calibri"/>
            </a:endParaRPr>
          </a:p>
          <a:p>
            <a:pPr marL="342720" indent="-342720">
              <a:lnSpc>
                <a:spcPct val="100000"/>
              </a:lnSpc>
              <a:spcBef>
                <a:spcPts val="649"/>
              </a:spcBef>
            </a:pPr>
            <a:r>
              <a:rPr b="1" lang="ru-RU" sz="2600" spc="-1" strike="noStrike">
                <a:solidFill>
                  <a:srgbClr val="002060"/>
                </a:solidFill>
                <a:latin typeface="Times New Roman"/>
                <a:ea typeface="Times New Roman"/>
              </a:rPr>
              <a:t>С ним племянницы и дочки,</a:t>
            </a:r>
            <a:endParaRPr b="0" lang="en-US" sz="2600" spc="-1" strike="noStrike">
              <a:solidFill>
                <a:srgbClr val="000000"/>
              </a:solidFill>
              <a:latin typeface="Calibri"/>
            </a:endParaRPr>
          </a:p>
          <a:p>
            <a:pPr marL="342720" indent="-342720">
              <a:lnSpc>
                <a:spcPct val="100000"/>
              </a:lnSpc>
              <a:spcBef>
                <a:spcPts val="649"/>
              </a:spcBef>
            </a:pPr>
            <a:r>
              <a:rPr b="1" lang="ru-RU" sz="2600" spc="-1" strike="noStrike">
                <a:solidFill>
                  <a:srgbClr val="002060"/>
                </a:solidFill>
                <a:latin typeface="Times New Roman"/>
                <a:ea typeface="Times New Roman"/>
              </a:rPr>
              <a:t>Тёти, дяди, сыновья – </a:t>
            </a:r>
            <a:endParaRPr b="0" lang="en-US" sz="2600" spc="-1" strike="noStrike">
              <a:solidFill>
                <a:srgbClr val="000000"/>
              </a:solidFill>
              <a:latin typeface="Calibri"/>
            </a:endParaRPr>
          </a:p>
          <a:p>
            <a:pPr marL="342720" indent="-342720">
              <a:lnSpc>
                <a:spcPct val="100000"/>
              </a:lnSpc>
              <a:spcBef>
                <a:spcPts val="649"/>
              </a:spcBef>
            </a:pPr>
            <a:r>
              <a:rPr b="1" lang="ru-RU" sz="2600" spc="-1" strike="noStrike">
                <a:solidFill>
                  <a:srgbClr val="002060"/>
                </a:solidFill>
                <a:latin typeface="Times New Roman"/>
                <a:ea typeface="Times New Roman"/>
              </a:rPr>
              <a:t>Очень дружная семья!</a:t>
            </a:r>
            <a:endParaRPr b="0" lang="en-US" sz="2600" spc="-1" strike="noStrike">
              <a:solidFill>
                <a:srgbClr val="000000"/>
              </a:solidFill>
              <a:latin typeface="Calibri"/>
            </a:endParaRPr>
          </a:p>
        </p:txBody>
      </p:sp>
      <p:pic>
        <p:nvPicPr>
          <p:cNvPr id="54" name="Picture 2" descr="C:\Documents and Settings\Ольга\Рабочий стол\картинки\грибы\груздь3.jpg"/>
          <p:cNvPicPr/>
          <p:nvPr/>
        </p:nvPicPr>
        <p:blipFill>
          <a:blip r:embed="rId1"/>
          <a:stretch/>
        </p:blipFill>
        <p:spPr>
          <a:xfrm>
            <a:off x="2071800" y="1071720"/>
            <a:ext cx="4572000" cy="3049560"/>
          </a:xfrm>
          <a:prstGeom prst="rect">
            <a:avLst/>
          </a:prstGeom>
          <a:ln>
            <a:noFill/>
          </a:ln>
        </p:spPr>
      </p:pic>
    </p:spTree>
  </p:cSld>
  <p:transition spd="med">
    <p:pull dir="lu"/>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Груздь</a:t>
            </a:r>
            <a:endParaRPr b="0" lang="en-US" sz="4400" spc="-1" strike="noStrike">
              <a:solidFill>
                <a:srgbClr val="000000"/>
              </a:solidFill>
              <a:latin typeface="Calibri"/>
            </a:endParaRPr>
          </a:p>
        </p:txBody>
      </p:sp>
      <p:sp>
        <p:nvSpPr>
          <p:cNvPr id="56" name="TextShape 2"/>
          <p:cNvSpPr txBox="1"/>
          <p:nvPr/>
        </p:nvSpPr>
        <p:spPr>
          <a:xfrm>
            <a:off x="357120" y="4500720"/>
            <a:ext cx="8229600" cy="1900080"/>
          </a:xfrm>
          <a:prstGeom prst="rect">
            <a:avLst/>
          </a:prstGeom>
          <a:noFill/>
          <a:ln>
            <a:noFill/>
          </a:ln>
        </p:spPr>
        <p:txBody>
          <a:bodyPr>
            <a:normAutofit/>
          </a:bodyPr>
          <a:p>
            <a:pPr marL="342720" indent="-342720">
              <a:lnSpc>
                <a:spcPct val="100000"/>
              </a:lnSpc>
              <a:spcBef>
                <a:spcPts val="697"/>
              </a:spcBef>
            </a:pPr>
            <a:r>
              <a:rPr b="1" lang="ru-RU" sz="2800" spc="-1" strike="noStrike">
                <a:solidFill>
                  <a:srgbClr val="002060"/>
                </a:solidFill>
                <a:latin typeface="Times New Roman"/>
                <a:ea typeface="Times New Roman"/>
              </a:rPr>
              <a:t>   </a:t>
            </a:r>
            <a:r>
              <a:rPr b="1" lang="ru-RU" sz="2800" spc="-1" strike="noStrike">
                <a:solidFill>
                  <a:srgbClr val="002060"/>
                </a:solidFill>
                <a:latin typeface="Times New Roman"/>
                <a:ea typeface="Times New Roman"/>
              </a:rPr>
              <a:t>Название груздя происходит от слова «груда».Эти грибы растут плотно прижавшись друг к другу, кучками, грудами, сгрудившись.</a:t>
            </a:r>
            <a:endParaRPr b="0" lang="en-US" sz="2800" spc="-1" strike="noStrike">
              <a:solidFill>
                <a:srgbClr val="000000"/>
              </a:solidFill>
              <a:latin typeface="Calibri"/>
            </a:endParaRPr>
          </a:p>
        </p:txBody>
      </p:sp>
      <p:pic>
        <p:nvPicPr>
          <p:cNvPr id="57" name="Picture 2" descr="C:\Documents and Settings\Ольга\Рабочий стол\картинки\грибы\груздь2.jpg"/>
          <p:cNvPicPr/>
          <p:nvPr/>
        </p:nvPicPr>
        <p:blipFill>
          <a:blip r:embed="rId1"/>
          <a:stretch/>
        </p:blipFill>
        <p:spPr>
          <a:xfrm>
            <a:off x="785880" y="1500120"/>
            <a:ext cx="3438360" cy="2571840"/>
          </a:xfrm>
          <a:prstGeom prst="rect">
            <a:avLst/>
          </a:prstGeom>
          <a:ln>
            <a:noFill/>
          </a:ln>
        </p:spPr>
      </p:pic>
      <p:pic>
        <p:nvPicPr>
          <p:cNvPr id="58" name="Picture 3" descr="C:\Documents and Settings\Ольга\Рабочий стол\картинки\грибы\грузди7.jpg"/>
          <p:cNvPicPr/>
          <p:nvPr/>
        </p:nvPicPr>
        <p:blipFill>
          <a:blip r:embed="rId2"/>
          <a:stretch/>
        </p:blipFill>
        <p:spPr>
          <a:xfrm>
            <a:off x="4857840" y="1500120"/>
            <a:ext cx="2898720" cy="2643120"/>
          </a:xfrm>
          <a:prstGeom prst="rect">
            <a:avLst/>
          </a:prstGeom>
          <a:ln>
            <a:noFill/>
          </a:ln>
        </p:spPr>
      </p:pic>
    </p:spTree>
  </p:cSld>
  <p:transition spd="med">
    <p:pull dir="lu"/>
  </p:transition>
  <p:timing>
    <p:tnLst>
      <p:par>
        <p:cTn id="45" dur="indefinite" restart="never" nodeType="tmRoot">
          <p:childTnLst>
            <p:seq>
              <p:cTn id="46" dur="indefinite" nodeType="mainSeq">
                <p:childTnLst>
                  <p:par>
                    <p:cTn id="47" fill="hold">
                      <p:stCondLst>
                        <p:cond delay="0"/>
                      </p:stCondLst>
                      <p:childTnLst>
                        <p:par>
                          <p:cTn id="48" fill="hold">
                            <p:stCondLst>
                              <p:cond delay="0"/>
                            </p:stCondLst>
                            <p:childTnLst>
                              <p:par>
                                <p:cTn id="49" nodeType="afterEffect" fill="hold" presetClass="entr" presetID="23" presetSubtype="16">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repl">
                                        <p:cTn id="51" dur="500" fill="hold"/>
                                        <p:tgtEl>
                                          <p:spTgt spid="55"/>
                                        </p:tgtEl>
                                        <p:attrNameLst>
                                          <p:attrName>ppt_w</p:attrName>
                                        </p:attrNameLst>
                                      </p:cBhvr>
                                      <p:tavLst>
                                        <p:tav tm="0">
                                          <p:val>
                                            <p:fltVal val="0"/>
                                          </p:val>
                                        </p:tav>
                                        <p:tav tm="100000">
                                          <p:val>
                                            <p:strVal val="#ppt_w"/>
                                          </p:val>
                                        </p:tav>
                                      </p:tavLst>
                                    </p:anim>
                                    <p:anim calcmode="lin" valueType="num">
                                      <p:cBhvr additive="repl">
                                        <p:cTn id="52" dur="500" fill="hold"/>
                                        <p:tgtEl>
                                          <p:spTgt spid="55"/>
                                        </p:tgtEl>
                                        <p:attrNameLst>
                                          <p:attrName>ppt_h</p:attrName>
                                        </p:attrNameLst>
                                      </p:cBhvr>
                                      <p:tavLst>
                                        <p:tav tm="0">
                                          <p:val>
                                            <p:fltVal val="0"/>
                                          </p:val>
                                        </p:tav>
                                        <p:tav tm="100000">
                                          <p:val>
                                            <p:strVal val="#ppt_h"/>
                                          </p:val>
                                        </p:tav>
                                      </p:tavLst>
                                    </p:anim>
                                  </p:childTnLst>
                                </p:cTn>
                              </p:par>
                              <p:par>
                                <p:cTn id="53" nodeType="withEffect" fill="hold" presetClass="entr" presetID="23" presetSubtype="16">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repl">
                                        <p:cTn id="55" dur="1000" fill="hold"/>
                                        <p:tgtEl>
                                          <p:spTgt spid="57"/>
                                        </p:tgtEl>
                                        <p:attrNameLst>
                                          <p:attrName>ppt_w</p:attrName>
                                        </p:attrNameLst>
                                      </p:cBhvr>
                                      <p:tavLst>
                                        <p:tav tm="0">
                                          <p:val>
                                            <p:fltVal val="0"/>
                                          </p:val>
                                        </p:tav>
                                        <p:tav tm="100000">
                                          <p:val>
                                            <p:strVal val="#ppt_w"/>
                                          </p:val>
                                        </p:tav>
                                      </p:tavLst>
                                    </p:anim>
                                    <p:anim calcmode="lin" valueType="num">
                                      <p:cBhvr additive="repl">
                                        <p:cTn id="56" dur="1000" fill="hold"/>
                                        <p:tgtEl>
                                          <p:spTgt spid="57"/>
                                        </p:tgtEl>
                                        <p:attrNameLst>
                                          <p:attrName>ppt_h</p:attrName>
                                        </p:attrNameLst>
                                      </p:cBhvr>
                                      <p:tavLst>
                                        <p:tav tm="0">
                                          <p:val>
                                            <p:fltVal val="0"/>
                                          </p:val>
                                        </p:tav>
                                        <p:tav tm="100000">
                                          <p:val>
                                            <p:strVal val="#ppt_h"/>
                                          </p:val>
                                        </p:tav>
                                      </p:tavLst>
                                    </p:anim>
                                  </p:childTnLst>
                                </p:cTn>
                              </p:par>
                              <p:par>
                                <p:cTn id="57" nodeType="withEffect" fill="hold" presetClass="entr" presetID="23" presetSubtype="16">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repl">
                                        <p:cTn id="59" dur="1000" fill="hold"/>
                                        <p:tgtEl>
                                          <p:spTgt spid="58"/>
                                        </p:tgtEl>
                                        <p:attrNameLst>
                                          <p:attrName>ppt_w</p:attrName>
                                        </p:attrNameLst>
                                      </p:cBhvr>
                                      <p:tavLst>
                                        <p:tav tm="0">
                                          <p:val>
                                            <p:fltVal val="0"/>
                                          </p:val>
                                        </p:tav>
                                        <p:tav tm="100000">
                                          <p:val>
                                            <p:strVal val="#ppt_w"/>
                                          </p:val>
                                        </p:tav>
                                      </p:tavLst>
                                    </p:anim>
                                    <p:anim calcmode="lin" valueType="num">
                                      <p:cBhvr additive="repl">
                                        <p:cTn id="60" dur="1000" fill="hold"/>
                                        <p:tgtEl>
                                          <p:spTgt spid="58"/>
                                        </p:tgtEl>
                                        <p:attrNameLst>
                                          <p:attrName>ppt_h</p:attrName>
                                        </p:attrNameLst>
                                      </p:cBhvr>
                                      <p:tavLst>
                                        <p:tav tm="0">
                                          <p:val>
                                            <p:fltVal val="0"/>
                                          </p:val>
                                        </p:tav>
                                        <p:tav tm="100000">
                                          <p:val>
                                            <p:strVal val="#ppt_h"/>
                                          </p:val>
                                        </p:tav>
                                      </p:tavLst>
                                    </p:anim>
                                  </p:childTnLst>
                                </p:cTn>
                              </p:par>
                            </p:childTnLst>
                          </p:cTn>
                        </p:par>
                        <p:par>
                          <p:cTn id="61" fill="hold">
                            <p:stCondLst>
                              <p:cond delay="1000"/>
                            </p:stCondLst>
                            <p:childTnLst>
                              <p:par>
                                <p:cTn id="62" nodeType="afterEffect" fill="hold" presetClass="entr" presetID="20">
                                  <p:stCondLst>
                                    <p:cond delay="0"/>
                                  </p:stCondLst>
                                  <p:childTnLst>
                                    <p:set>
                                      <p:cBhvr>
                                        <p:cTn id="63" dur="1" fill="hold">
                                          <p:stCondLst>
                                            <p:cond delay="0"/>
                                          </p:stCondLst>
                                        </p:cTn>
                                        <p:tgtEl>
                                          <p:spTgt spid="56">
                                            <p:txEl>
                                              <p:pRg st="0" end="0"/>
                                            </p:txEl>
                                          </p:spTgt>
                                        </p:tgtEl>
                                        <p:attrNameLst>
                                          <p:attrName>style.visibility</p:attrName>
                                        </p:attrNameLst>
                                      </p:cBhvr>
                                      <p:to>
                                        <p:strVal val="visible"/>
                                      </p:to>
                                    </p:set>
                                    <p:animEffect filter="wedge" transition="in">
                                      <p:cBhvr additive="repl">
                                        <p:cTn id="64" dur="2000"/>
                                        <p:tgtEl>
                                          <p:spTgt spid="56">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Дождевик</a:t>
            </a:r>
            <a:endParaRPr b="0" lang="en-US" sz="4400" spc="-1" strike="noStrike">
              <a:solidFill>
                <a:srgbClr val="000000"/>
              </a:solidFill>
              <a:latin typeface="Calibri"/>
            </a:endParaRPr>
          </a:p>
        </p:txBody>
      </p:sp>
      <p:sp>
        <p:nvSpPr>
          <p:cNvPr id="60" name="TextShape 2"/>
          <p:cNvSpPr txBox="1"/>
          <p:nvPr/>
        </p:nvSpPr>
        <p:spPr>
          <a:xfrm>
            <a:off x="4572000" y="1500120"/>
            <a:ext cx="4400640" cy="3686400"/>
          </a:xfrm>
          <a:prstGeom prst="rect">
            <a:avLst/>
          </a:prstGeom>
          <a:noFill/>
          <a:ln>
            <a:noFill/>
          </a:ln>
        </p:spPr>
        <p:txBody>
          <a:bodyPr>
            <a:normAutofit/>
          </a:bodyPr>
          <a:p>
            <a:pPr marL="342720" indent="-342720">
              <a:lnSpc>
                <a:spcPct val="100000"/>
              </a:lnSpc>
              <a:spcBef>
                <a:spcPts val="598"/>
              </a:spcBef>
            </a:pPr>
            <a:r>
              <a:rPr b="1" lang="ru-RU" sz="2800" spc="-1" strike="noStrike">
                <a:solidFill>
                  <a:srgbClr val="000000"/>
                </a:solidFill>
                <a:latin typeface="Times New Roman"/>
                <a:ea typeface="Times New Roman"/>
              </a:rPr>
              <a:t> </a:t>
            </a:r>
            <a:r>
              <a:rPr b="1" lang="ru-RU" sz="2400" spc="-1" strike="noStrike">
                <a:solidFill>
                  <a:srgbClr val="002060"/>
                </a:solidFill>
                <a:latin typeface="Times New Roman"/>
                <a:ea typeface="Times New Roman"/>
              </a:rPr>
              <a:t>Этот круглый грибок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Так похож на колобок.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К тёплым дождикам привык,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Он зовётся дождевик.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А когда грибок созреет</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Он немного потемнеет,</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В воздух выбросит дымок</a:t>
            </a:r>
            <a:endParaRPr b="0" lang="en-US" sz="2400" spc="-1" strike="noStrike">
              <a:solidFill>
                <a:srgbClr val="000000"/>
              </a:solidFill>
              <a:latin typeface="Calibri"/>
            </a:endParaRPr>
          </a:p>
          <a:p>
            <a:pPr marL="342720" indent="-342720">
              <a:lnSpc>
                <a:spcPct val="100000"/>
              </a:lnSpc>
              <a:spcBef>
                <a:spcPts val="598"/>
              </a:spcBef>
            </a:pPr>
            <a:r>
              <a:rPr b="1" lang="ru-RU" sz="2400" spc="-1" strike="noStrike">
                <a:solidFill>
                  <a:srgbClr val="002060"/>
                </a:solidFill>
                <a:latin typeface="Times New Roman"/>
                <a:ea typeface="Times New Roman"/>
              </a:rPr>
              <a:t>Круглый славный колобок.</a:t>
            </a:r>
            <a:endParaRPr b="0" lang="en-US" sz="2400" spc="-1" strike="noStrike">
              <a:solidFill>
                <a:srgbClr val="000000"/>
              </a:solidFill>
              <a:latin typeface="Calibri"/>
            </a:endParaRPr>
          </a:p>
        </p:txBody>
      </p:sp>
      <p:pic>
        <p:nvPicPr>
          <p:cNvPr id="61" name="Picture 2" descr="C:\Documents and Settings\Ольга\Рабочий стол\картинки\грибы\дождевик2.jpeg"/>
          <p:cNvPicPr/>
          <p:nvPr/>
        </p:nvPicPr>
        <p:blipFill>
          <a:blip r:embed="rId1"/>
          <a:stretch/>
        </p:blipFill>
        <p:spPr>
          <a:xfrm>
            <a:off x="285840" y="1785960"/>
            <a:ext cx="4095720" cy="3143160"/>
          </a:xfrm>
          <a:prstGeom prst="rect">
            <a:avLst/>
          </a:prstGeom>
          <a:ln>
            <a:noFill/>
          </a:ln>
        </p:spPr>
      </p:pic>
    </p:spTree>
  </p:cSld>
  <p:transition spd="med">
    <p:pull dir="lu"/>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TextShape 1"/>
          <p:cNvSpPr txBox="1"/>
          <p:nvPr/>
        </p:nvSpPr>
        <p:spPr>
          <a:xfrm>
            <a:off x="428760" y="142560"/>
            <a:ext cx="8229600" cy="85716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Дождевик</a:t>
            </a:r>
            <a:endParaRPr b="0" lang="en-US" sz="4400" spc="-1" strike="noStrike">
              <a:solidFill>
                <a:srgbClr val="000000"/>
              </a:solidFill>
              <a:latin typeface="Calibri"/>
            </a:endParaRPr>
          </a:p>
        </p:txBody>
      </p:sp>
      <p:sp>
        <p:nvSpPr>
          <p:cNvPr id="63" name="TextShape 2"/>
          <p:cNvSpPr txBox="1"/>
          <p:nvPr/>
        </p:nvSpPr>
        <p:spPr>
          <a:xfrm>
            <a:off x="285840" y="4000320"/>
            <a:ext cx="8229600" cy="268596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2060"/>
                </a:solidFill>
                <a:latin typeface="Times New Roman"/>
                <a:ea typeface="Times New Roman"/>
              </a:rPr>
              <a:t>    </a:t>
            </a:r>
            <a:r>
              <a:rPr b="1" lang="ru-RU" sz="2400" spc="-1" strike="noStrike">
                <a:solidFill>
                  <a:srgbClr val="002060"/>
                </a:solidFill>
                <a:latin typeface="Times New Roman"/>
                <a:ea typeface="Times New Roman"/>
              </a:rPr>
              <a:t>Дождевики совсем непохожи на другие грибы. У них нет ни шляпки, ни ножки. Поверхностный слой у них двойной. Когда гриб созревает, его называют «дедушкиным дымком», «пузатым пыльником». Почему? Да если наступить на зрелый гриб-дождевик ногой, то кожура лопается, выбрасывая тёмный дымок.</a:t>
            </a:r>
            <a:endParaRPr b="0" lang="en-US" sz="2400" spc="-1" strike="noStrike">
              <a:solidFill>
                <a:srgbClr val="000000"/>
              </a:solidFill>
              <a:latin typeface="Calibri"/>
            </a:endParaRPr>
          </a:p>
        </p:txBody>
      </p:sp>
      <p:pic>
        <p:nvPicPr>
          <p:cNvPr id="64" name="Picture 2" descr="C:\Documents and Settings\Ольга\Рабочий стол\картинки\грибы\дождевик3.jpg"/>
          <p:cNvPicPr/>
          <p:nvPr/>
        </p:nvPicPr>
        <p:blipFill>
          <a:blip r:embed="rId1"/>
          <a:stretch/>
        </p:blipFill>
        <p:spPr>
          <a:xfrm>
            <a:off x="428760" y="1214280"/>
            <a:ext cx="3429000" cy="2567160"/>
          </a:xfrm>
          <a:prstGeom prst="rect">
            <a:avLst/>
          </a:prstGeom>
          <a:ln>
            <a:noFill/>
          </a:ln>
        </p:spPr>
      </p:pic>
      <p:pic>
        <p:nvPicPr>
          <p:cNvPr id="65" name="Picture 3" descr="C:\Documents and Settings\Ольга\Рабочий стол\картинки\грибы\дождевик.jpeg"/>
          <p:cNvPicPr/>
          <p:nvPr/>
        </p:nvPicPr>
        <p:blipFill>
          <a:blip r:embed="rId2"/>
          <a:stretch/>
        </p:blipFill>
        <p:spPr>
          <a:xfrm>
            <a:off x="4643280" y="1214280"/>
            <a:ext cx="3411720" cy="2571840"/>
          </a:xfrm>
          <a:prstGeom prst="rect">
            <a:avLst/>
          </a:prstGeom>
          <a:ln>
            <a:noFill/>
          </a:ln>
        </p:spPr>
      </p:pic>
    </p:spTree>
  </p:cSld>
  <p:transition spd="med">
    <p:pull dir="lu"/>
  </p:transition>
  <p:timing>
    <p:tnLst>
      <p:par>
        <p:cTn id="65" dur="indefinite" restart="never" nodeType="tmRoot">
          <p:childTnLst>
            <p:seq>
              <p:cTn id="66" dur="indefinite" nodeType="mainSeq">
                <p:childTnLst>
                  <p:par>
                    <p:cTn id="67" fill="hold">
                      <p:stCondLst>
                        <p:cond delay="0"/>
                      </p:stCondLst>
                      <p:childTnLst>
                        <p:par>
                          <p:cTn id="68" fill="hold">
                            <p:stCondLst>
                              <p:cond delay="0"/>
                            </p:stCondLst>
                            <p:childTnLst>
                              <p:par>
                                <p:cTn id="69" nodeType="afterEffect" fill="hold" presetClass="entr" presetID="23" presetSubtype="16">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repl">
                                        <p:cTn id="71" dur="1000" fill="hold"/>
                                        <p:tgtEl>
                                          <p:spTgt spid="62"/>
                                        </p:tgtEl>
                                        <p:attrNameLst>
                                          <p:attrName>ppt_w</p:attrName>
                                        </p:attrNameLst>
                                      </p:cBhvr>
                                      <p:tavLst>
                                        <p:tav tm="0">
                                          <p:val>
                                            <p:fltVal val="0"/>
                                          </p:val>
                                        </p:tav>
                                        <p:tav tm="100000">
                                          <p:val>
                                            <p:strVal val="#ppt_w"/>
                                          </p:val>
                                        </p:tav>
                                      </p:tavLst>
                                    </p:anim>
                                    <p:anim calcmode="lin" valueType="num">
                                      <p:cBhvr additive="repl">
                                        <p:cTn id="72" dur="1000" fill="hold"/>
                                        <p:tgtEl>
                                          <p:spTgt spid="62"/>
                                        </p:tgtEl>
                                        <p:attrNameLst>
                                          <p:attrName>ppt_h</p:attrName>
                                        </p:attrNameLst>
                                      </p:cBhvr>
                                      <p:tavLst>
                                        <p:tav tm="0">
                                          <p:val>
                                            <p:fltVal val="0"/>
                                          </p:val>
                                        </p:tav>
                                        <p:tav tm="100000">
                                          <p:val>
                                            <p:strVal val="#ppt_h"/>
                                          </p:val>
                                        </p:tav>
                                      </p:tavLst>
                                    </p:anim>
                                  </p:childTnLst>
                                </p:cTn>
                              </p:par>
                              <p:par>
                                <p:cTn id="73" nodeType="withEffect" fill="hold" presetClass="entr" presetID="23" presetSubtype="16">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additive="repl">
                                        <p:cTn id="75" dur="1000" fill="hold"/>
                                        <p:tgtEl>
                                          <p:spTgt spid="64"/>
                                        </p:tgtEl>
                                        <p:attrNameLst>
                                          <p:attrName>ppt_w</p:attrName>
                                        </p:attrNameLst>
                                      </p:cBhvr>
                                      <p:tavLst>
                                        <p:tav tm="0">
                                          <p:val>
                                            <p:fltVal val="0"/>
                                          </p:val>
                                        </p:tav>
                                        <p:tav tm="100000">
                                          <p:val>
                                            <p:strVal val="#ppt_w"/>
                                          </p:val>
                                        </p:tav>
                                      </p:tavLst>
                                    </p:anim>
                                    <p:anim calcmode="lin" valueType="num">
                                      <p:cBhvr additive="repl">
                                        <p:cTn id="76" dur="1000" fill="hold"/>
                                        <p:tgtEl>
                                          <p:spTgt spid="64"/>
                                        </p:tgtEl>
                                        <p:attrNameLst>
                                          <p:attrName>ppt_h</p:attrName>
                                        </p:attrNameLst>
                                      </p:cBhvr>
                                      <p:tavLst>
                                        <p:tav tm="0">
                                          <p:val>
                                            <p:fltVal val="0"/>
                                          </p:val>
                                        </p:tav>
                                        <p:tav tm="100000">
                                          <p:val>
                                            <p:strVal val="#ppt_h"/>
                                          </p:val>
                                        </p:tav>
                                      </p:tavLst>
                                    </p:anim>
                                  </p:childTnLst>
                                </p:cTn>
                              </p:par>
                              <p:par>
                                <p:cTn id="77" nodeType="withEffect" fill="hold" presetClass="entr" presetID="23" presetSubtype="16">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additive="repl">
                                        <p:cTn id="79" dur="1000" fill="hold"/>
                                        <p:tgtEl>
                                          <p:spTgt spid="65"/>
                                        </p:tgtEl>
                                        <p:attrNameLst>
                                          <p:attrName>ppt_w</p:attrName>
                                        </p:attrNameLst>
                                      </p:cBhvr>
                                      <p:tavLst>
                                        <p:tav tm="0">
                                          <p:val>
                                            <p:fltVal val="0"/>
                                          </p:val>
                                        </p:tav>
                                        <p:tav tm="100000">
                                          <p:val>
                                            <p:strVal val="#ppt_w"/>
                                          </p:val>
                                        </p:tav>
                                      </p:tavLst>
                                    </p:anim>
                                    <p:anim calcmode="lin" valueType="num">
                                      <p:cBhvr additive="repl">
                                        <p:cTn id="80" dur="1000" fill="hold"/>
                                        <p:tgtEl>
                                          <p:spTgt spid="65"/>
                                        </p:tgtEl>
                                        <p:attrNameLst>
                                          <p:attrName>ppt_h</p:attrName>
                                        </p:attrNameLst>
                                      </p:cBhvr>
                                      <p:tavLst>
                                        <p:tav tm="0">
                                          <p:val>
                                            <p:fltVal val="0"/>
                                          </p:val>
                                        </p:tav>
                                        <p:tav tm="100000">
                                          <p:val>
                                            <p:strVal val="#ppt_h"/>
                                          </p:val>
                                        </p:tav>
                                      </p:tavLst>
                                    </p:anim>
                                  </p:childTnLst>
                                </p:cTn>
                              </p:par>
                            </p:childTnLst>
                          </p:cTn>
                        </p:par>
                        <p:par>
                          <p:cTn id="81" fill="hold">
                            <p:stCondLst>
                              <p:cond delay="1000"/>
                            </p:stCondLst>
                            <p:childTnLst>
                              <p:par>
                                <p:cTn id="82" nodeType="afterEffect" fill="hold" presetClass="entr" presetID="20">
                                  <p:stCondLst>
                                    <p:cond delay="0"/>
                                  </p:stCondLst>
                                  <p:childTnLst>
                                    <p:set>
                                      <p:cBhvr>
                                        <p:cTn id="83" dur="1" fill="hold">
                                          <p:stCondLst>
                                            <p:cond delay="0"/>
                                          </p:stCondLst>
                                        </p:cTn>
                                        <p:tgtEl>
                                          <p:spTgt spid="63">
                                            <p:txEl>
                                              <p:pRg st="0" end="0"/>
                                            </p:txEl>
                                          </p:spTgt>
                                        </p:tgtEl>
                                        <p:attrNameLst>
                                          <p:attrName>style.visibility</p:attrName>
                                        </p:attrNameLst>
                                      </p:cBhvr>
                                      <p:to>
                                        <p:strVal val="visible"/>
                                      </p:to>
                                    </p:set>
                                    <p:animEffect filter="wedge" transition="in">
                                      <p:cBhvr additive="repl">
                                        <p:cTn id="84" dur="2000"/>
                                        <p:tgtEl>
                                          <p:spTgt spid="63">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TextShape 1"/>
          <p:cNvSpPr txBox="1"/>
          <p:nvPr/>
        </p:nvSpPr>
        <p:spPr>
          <a:xfrm>
            <a:off x="457200" y="274320"/>
            <a:ext cx="8229600" cy="114300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Лисички</a:t>
            </a:r>
            <a:endParaRPr b="0" lang="en-US" sz="4400" spc="-1" strike="noStrike">
              <a:solidFill>
                <a:srgbClr val="000000"/>
              </a:solidFill>
              <a:latin typeface="Calibri"/>
            </a:endParaRPr>
          </a:p>
        </p:txBody>
      </p:sp>
      <p:sp>
        <p:nvSpPr>
          <p:cNvPr id="67" name="TextShape 2"/>
          <p:cNvSpPr txBox="1"/>
          <p:nvPr/>
        </p:nvSpPr>
        <p:spPr>
          <a:xfrm>
            <a:off x="4357800" y="1642680"/>
            <a:ext cx="4543200" cy="3257640"/>
          </a:xfrm>
          <a:prstGeom prst="rect">
            <a:avLst/>
          </a:prstGeom>
          <a:noFill/>
          <a:ln>
            <a:noFill/>
          </a:ln>
        </p:spPr>
        <p:txBody>
          <a:bodyPr>
            <a:normAutofit/>
          </a:bodyPr>
          <a:p>
            <a:pPr marL="342720" indent="-342720">
              <a:spcBef>
                <a:spcPts val="697"/>
              </a:spcBef>
            </a:pPr>
            <a:r>
              <a:rPr b="0" lang="ru-RU" sz="3200" spc="-1" strike="noStrike">
                <a:solidFill>
                  <a:srgbClr val="000000"/>
                </a:solidFill>
                <a:latin typeface="Calibri"/>
              </a:rPr>
              <a:t> </a:t>
            </a:r>
            <a:r>
              <a:rPr b="1" lang="ru-RU" sz="2800" spc="-1" strike="noStrike">
                <a:solidFill>
                  <a:srgbClr val="002060"/>
                </a:solidFill>
                <a:latin typeface="Times New Roman"/>
                <a:ea typeface="Times New Roman"/>
              </a:rPr>
              <a:t>Заплели косички</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Рыжие лисички,</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Разбежались стайкой</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По лесной лужайке.</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Нас с тобой грибы зовут:</a:t>
            </a:r>
            <a:endParaRPr b="0" lang="en-US" sz="2800" spc="-1" strike="noStrike">
              <a:solidFill>
                <a:srgbClr val="000000"/>
              </a:solidFill>
              <a:latin typeface="Calibri"/>
            </a:endParaRPr>
          </a:p>
          <a:p>
            <a:pPr marL="342720" indent="-342720">
              <a:lnSpc>
                <a:spcPct val="100000"/>
              </a:lnSpc>
              <a:spcBef>
                <a:spcPts val="697"/>
              </a:spcBef>
            </a:pPr>
            <a:r>
              <a:rPr b="1" lang="ru-RU" sz="2800" spc="-1" strike="noStrike">
                <a:solidFill>
                  <a:srgbClr val="002060"/>
                </a:solidFill>
                <a:latin typeface="Times New Roman"/>
                <a:ea typeface="Times New Roman"/>
              </a:rPr>
              <a:t>«Посмотрите-ка, мы тут!»</a:t>
            </a:r>
            <a:endParaRPr b="0" lang="en-US" sz="2800" spc="-1" strike="noStrike">
              <a:solidFill>
                <a:srgbClr val="000000"/>
              </a:solidFill>
              <a:latin typeface="Calibri"/>
            </a:endParaRPr>
          </a:p>
        </p:txBody>
      </p:sp>
      <p:pic>
        <p:nvPicPr>
          <p:cNvPr id="68" name="Picture 2" descr="C:\Documents and Settings\Ольга\Рабочий стол\картинки\грибы\лисички.jpeg"/>
          <p:cNvPicPr/>
          <p:nvPr/>
        </p:nvPicPr>
        <p:blipFill>
          <a:blip r:embed="rId1"/>
          <a:stretch/>
        </p:blipFill>
        <p:spPr>
          <a:xfrm>
            <a:off x="214200" y="1712880"/>
            <a:ext cx="4000680" cy="3002040"/>
          </a:xfrm>
          <a:prstGeom prst="rect">
            <a:avLst/>
          </a:prstGeom>
          <a:ln>
            <a:noFill/>
          </a:ln>
        </p:spPr>
      </p:pic>
    </p:spTree>
  </p:cSld>
  <p:transition spd="med">
    <p:pull dir="lu"/>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TextShape 1"/>
          <p:cNvSpPr txBox="1"/>
          <p:nvPr/>
        </p:nvSpPr>
        <p:spPr>
          <a:xfrm>
            <a:off x="428760" y="213840"/>
            <a:ext cx="8229600" cy="785880"/>
          </a:xfrm>
          <a:prstGeom prst="rect">
            <a:avLst/>
          </a:prstGeom>
          <a:noFill/>
          <a:ln>
            <a:noFill/>
          </a:ln>
        </p:spPr>
        <p:txBody>
          <a:bodyPr anchor="ctr">
            <a:noAutofit/>
          </a:bodyPr>
          <a:p>
            <a:pPr algn="ctr">
              <a:lnSpc>
                <a:spcPct val="100000"/>
              </a:lnSpc>
            </a:pPr>
            <a:r>
              <a:rPr b="1" lang="ru-RU" sz="4400" spc="-1" strike="noStrike">
                <a:solidFill>
                  <a:srgbClr val="002060"/>
                </a:solidFill>
                <a:latin typeface="Times New Roman"/>
                <a:ea typeface="Times New Roman"/>
              </a:rPr>
              <a:t>Лисички</a:t>
            </a:r>
            <a:endParaRPr b="0" lang="en-US" sz="4400" spc="-1" strike="noStrike">
              <a:solidFill>
                <a:srgbClr val="000000"/>
              </a:solidFill>
              <a:latin typeface="Calibri"/>
            </a:endParaRPr>
          </a:p>
        </p:txBody>
      </p:sp>
      <p:sp>
        <p:nvSpPr>
          <p:cNvPr id="70" name="TextShape 2"/>
          <p:cNvSpPr txBox="1"/>
          <p:nvPr/>
        </p:nvSpPr>
        <p:spPr>
          <a:xfrm>
            <a:off x="428760" y="3857760"/>
            <a:ext cx="8229600" cy="2543040"/>
          </a:xfrm>
          <a:prstGeom prst="rect">
            <a:avLst/>
          </a:prstGeom>
          <a:noFill/>
          <a:ln>
            <a:noFill/>
          </a:ln>
        </p:spPr>
        <p:txBody>
          <a:bodyPr>
            <a:normAutofit/>
          </a:bodyPr>
          <a:p>
            <a:pPr marL="342720" indent="-342720">
              <a:lnSpc>
                <a:spcPct val="100000"/>
              </a:lnSpc>
              <a:spcBef>
                <a:spcPts val="598"/>
              </a:spcBef>
            </a:pPr>
            <a:r>
              <a:rPr b="1" lang="ru-RU" sz="2400" spc="-1" strike="noStrike">
                <a:solidFill>
                  <a:srgbClr val="002060"/>
                </a:solidFill>
                <a:latin typeface="Times New Roman"/>
                <a:ea typeface="Times New Roman"/>
              </a:rPr>
              <a:t>   </a:t>
            </a:r>
            <a:r>
              <a:rPr b="1" lang="ru-RU" sz="2400" spc="-1" strike="noStrike">
                <a:solidFill>
                  <a:srgbClr val="002060"/>
                </a:solidFill>
                <a:latin typeface="Times New Roman"/>
                <a:ea typeface="Times New Roman"/>
              </a:rPr>
              <a:t>Эти некрупные, но крепкие и ароматные грибы своей ярко-жёлтой или золотисто-рыжей окраской напоминают лису, потому их так и называют. Лисички растут в берёзовых рощах и лесах, где растут сосны и ели, берёзы и осины (смешанные леса). Лисички- ранние грибы. Собирают их уже в июле.</a:t>
            </a:r>
            <a:endParaRPr b="0" lang="en-US" sz="2400" spc="-1" strike="noStrike">
              <a:solidFill>
                <a:srgbClr val="000000"/>
              </a:solidFill>
              <a:latin typeface="Calibri"/>
            </a:endParaRPr>
          </a:p>
        </p:txBody>
      </p:sp>
      <p:pic>
        <p:nvPicPr>
          <p:cNvPr id="71" name="Picture 2" descr="C:\Documents and Settings\Ольга\Рабочий стол\картинки\грибы\лисички2.jpg"/>
          <p:cNvPicPr/>
          <p:nvPr/>
        </p:nvPicPr>
        <p:blipFill>
          <a:blip r:embed="rId1"/>
          <a:stretch/>
        </p:blipFill>
        <p:spPr>
          <a:xfrm>
            <a:off x="571680" y="1214280"/>
            <a:ext cx="3330360" cy="2500560"/>
          </a:xfrm>
          <a:prstGeom prst="rect">
            <a:avLst/>
          </a:prstGeom>
          <a:ln>
            <a:noFill/>
          </a:ln>
        </p:spPr>
      </p:pic>
      <p:pic>
        <p:nvPicPr>
          <p:cNvPr id="72" name="Picture 3" descr="C:\Documents and Settings\Ольга\Рабочий стол\картинки\грибы\лисичка.jpeg"/>
          <p:cNvPicPr/>
          <p:nvPr/>
        </p:nvPicPr>
        <p:blipFill>
          <a:blip r:embed="rId2"/>
          <a:stretch/>
        </p:blipFill>
        <p:spPr>
          <a:xfrm>
            <a:off x="4786200" y="1214280"/>
            <a:ext cx="3357720" cy="2517840"/>
          </a:xfrm>
          <a:prstGeom prst="rect">
            <a:avLst/>
          </a:prstGeom>
          <a:ln>
            <a:noFill/>
          </a:ln>
        </p:spPr>
      </p:pic>
    </p:spTree>
  </p:cSld>
  <p:transition spd="med">
    <p:pull dir="lu"/>
  </p:transition>
  <p:timing>
    <p:tnLst>
      <p:par>
        <p:cTn id="85" dur="indefinite" restart="never" nodeType="tmRoot">
          <p:childTnLst>
            <p:seq>
              <p:cTn id="86" dur="indefinite" nodeType="mainSeq">
                <p:childTnLst>
                  <p:par>
                    <p:cTn id="87" fill="hold">
                      <p:stCondLst>
                        <p:cond delay="0"/>
                      </p:stCondLst>
                      <p:childTnLst>
                        <p:par>
                          <p:cTn id="88" fill="hold">
                            <p:stCondLst>
                              <p:cond delay="0"/>
                            </p:stCondLst>
                            <p:childTnLst>
                              <p:par>
                                <p:cTn id="89" nodeType="afterEffect" fill="hold" presetClass="entr" presetID="23" presetSubtype="16">
                                  <p:stCondLst>
                                    <p:cond delay="0"/>
                                  </p:stCondLst>
                                  <p:childTnLst>
                                    <p:set>
                                      <p:cBhvr>
                                        <p:cTn id="90" dur="1" fill="hold">
                                          <p:stCondLst>
                                            <p:cond delay="0"/>
                                          </p:stCondLst>
                                        </p:cTn>
                                        <p:tgtEl>
                                          <p:spTgt spid="69"/>
                                        </p:tgtEl>
                                        <p:attrNameLst>
                                          <p:attrName>style.visibility</p:attrName>
                                        </p:attrNameLst>
                                      </p:cBhvr>
                                      <p:to>
                                        <p:strVal val="visible"/>
                                      </p:to>
                                    </p:set>
                                    <p:anim calcmode="lin" valueType="num">
                                      <p:cBhvr additive="repl">
                                        <p:cTn id="91" dur="1000" fill="hold"/>
                                        <p:tgtEl>
                                          <p:spTgt spid="69"/>
                                        </p:tgtEl>
                                        <p:attrNameLst>
                                          <p:attrName>ppt_w</p:attrName>
                                        </p:attrNameLst>
                                      </p:cBhvr>
                                      <p:tavLst>
                                        <p:tav tm="0">
                                          <p:val>
                                            <p:fltVal val="0"/>
                                          </p:val>
                                        </p:tav>
                                        <p:tav tm="100000">
                                          <p:val>
                                            <p:strVal val="#ppt_w"/>
                                          </p:val>
                                        </p:tav>
                                      </p:tavLst>
                                    </p:anim>
                                    <p:anim calcmode="lin" valueType="num">
                                      <p:cBhvr additive="repl">
                                        <p:cTn id="92" dur="1000" fill="hold"/>
                                        <p:tgtEl>
                                          <p:spTgt spid="69"/>
                                        </p:tgtEl>
                                        <p:attrNameLst>
                                          <p:attrName>ppt_h</p:attrName>
                                        </p:attrNameLst>
                                      </p:cBhvr>
                                      <p:tavLst>
                                        <p:tav tm="0">
                                          <p:val>
                                            <p:fltVal val="0"/>
                                          </p:val>
                                        </p:tav>
                                        <p:tav tm="100000">
                                          <p:val>
                                            <p:strVal val="#ppt_h"/>
                                          </p:val>
                                        </p:tav>
                                      </p:tavLst>
                                    </p:anim>
                                  </p:childTnLst>
                                </p:cTn>
                              </p:par>
                              <p:par>
                                <p:cTn id="93" nodeType="withEffect" fill="hold" presetClass="entr" presetID="23" presetSubtype="16">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repl">
                                        <p:cTn id="95" dur="1000" fill="hold"/>
                                        <p:tgtEl>
                                          <p:spTgt spid="71"/>
                                        </p:tgtEl>
                                        <p:attrNameLst>
                                          <p:attrName>ppt_w</p:attrName>
                                        </p:attrNameLst>
                                      </p:cBhvr>
                                      <p:tavLst>
                                        <p:tav tm="0">
                                          <p:val>
                                            <p:fltVal val="0"/>
                                          </p:val>
                                        </p:tav>
                                        <p:tav tm="100000">
                                          <p:val>
                                            <p:strVal val="#ppt_w"/>
                                          </p:val>
                                        </p:tav>
                                      </p:tavLst>
                                    </p:anim>
                                    <p:anim calcmode="lin" valueType="num">
                                      <p:cBhvr additive="repl">
                                        <p:cTn id="96" dur="1000" fill="hold"/>
                                        <p:tgtEl>
                                          <p:spTgt spid="71"/>
                                        </p:tgtEl>
                                        <p:attrNameLst>
                                          <p:attrName>ppt_h</p:attrName>
                                        </p:attrNameLst>
                                      </p:cBhvr>
                                      <p:tavLst>
                                        <p:tav tm="0">
                                          <p:val>
                                            <p:fltVal val="0"/>
                                          </p:val>
                                        </p:tav>
                                        <p:tav tm="100000">
                                          <p:val>
                                            <p:strVal val="#ppt_h"/>
                                          </p:val>
                                        </p:tav>
                                      </p:tavLst>
                                    </p:anim>
                                  </p:childTnLst>
                                </p:cTn>
                              </p:par>
                            </p:childTnLst>
                          </p:cTn>
                        </p:par>
                        <p:par>
                          <p:cTn id="97" fill="hold">
                            <p:stCondLst>
                              <p:cond delay="1000"/>
                            </p:stCondLst>
                            <p:childTnLst>
                              <p:par>
                                <p:cTn id="98" nodeType="afterEffect" fill="hold" presetClass="entr" presetID="23" presetSubtype="16">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additive="repl">
                                        <p:cTn id="100" dur="1000" fill="hold"/>
                                        <p:tgtEl>
                                          <p:spTgt spid="72"/>
                                        </p:tgtEl>
                                        <p:attrNameLst>
                                          <p:attrName>ppt_w</p:attrName>
                                        </p:attrNameLst>
                                      </p:cBhvr>
                                      <p:tavLst>
                                        <p:tav tm="0">
                                          <p:val>
                                            <p:fltVal val="0"/>
                                          </p:val>
                                        </p:tav>
                                        <p:tav tm="100000">
                                          <p:val>
                                            <p:strVal val="#ppt_w"/>
                                          </p:val>
                                        </p:tav>
                                      </p:tavLst>
                                    </p:anim>
                                    <p:anim calcmode="lin" valueType="num">
                                      <p:cBhvr additive="repl">
                                        <p:cTn id="101" dur="1000" fill="hold"/>
                                        <p:tgtEl>
                                          <p:spTgt spid="72"/>
                                        </p:tgtEl>
                                        <p:attrNameLst>
                                          <p:attrName>ppt_h</p:attrName>
                                        </p:attrNameLst>
                                      </p:cBhvr>
                                      <p:tavLst>
                                        <p:tav tm="0">
                                          <p:val>
                                            <p:fltVal val="0"/>
                                          </p:val>
                                        </p:tav>
                                        <p:tav tm="100000">
                                          <p:val>
                                            <p:strVal val="#ppt_h"/>
                                          </p:val>
                                        </p:tav>
                                      </p:tavLst>
                                    </p:anim>
                                  </p:childTnLst>
                                </p:cTn>
                              </p:par>
                            </p:childTnLst>
                          </p:cTn>
                        </p:par>
                        <p:par>
                          <p:cTn id="102" fill="hold">
                            <p:stCondLst>
                              <p:cond delay="2000"/>
                            </p:stCondLst>
                            <p:childTnLst>
                              <p:par>
                                <p:cTn id="103" nodeType="afterEffect" fill="hold" presetClass="entr" presetID="20">
                                  <p:stCondLst>
                                    <p:cond delay="0"/>
                                  </p:stCondLst>
                                  <p:childTnLst>
                                    <p:set>
                                      <p:cBhvr>
                                        <p:cTn id="104" dur="1" fill="hold">
                                          <p:stCondLst>
                                            <p:cond delay="0"/>
                                          </p:stCondLst>
                                        </p:cTn>
                                        <p:tgtEl>
                                          <p:spTgt spid="70">
                                            <p:txEl>
                                              <p:pRg st="0" end="0"/>
                                            </p:txEl>
                                          </p:spTgt>
                                        </p:tgtEl>
                                        <p:attrNameLst>
                                          <p:attrName>style.visibility</p:attrName>
                                        </p:attrNameLst>
                                      </p:cBhvr>
                                      <p:to>
                                        <p:strVal val="visible"/>
                                      </p:to>
                                    </p:set>
                                    <p:animEffect filter="wedge" transition="in">
                                      <p:cBhvr additive="repl">
                                        <p:cTn id="105" dur="2000"/>
                                        <p:tgtEl>
                                          <p:spTgt spid="70">
                                            <p:txEl>
                                              <p:pRg st="0" end="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217</TotalTime>
  <Application>LibreOffice/6.1.5.2$Linux_X86_64 LibreOffice_project/10$Build-2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2009-07-20T09:30:41Z</dcterms:created>
  <dc:creator>Ольга</dc:creator>
  <dc:description/>
  <dc:language>en-US</dc:language>
  <cp:lastModifiedBy>Пользователь Windows</cp:lastModifiedBy>
  <dcterms:modified xsi:type="dcterms:W3CDTF">2020-11-16T20:30:30Z</dcterms:modified>
  <cp:revision>28</cp:revision>
  <dc:subject/>
  <dc:title>Грибы какие они?</dc:title>
</cp:coreProperties>
</file>