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35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wmf" ContentType="image/x-wmf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22.wmf" ContentType="image/x-wmf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12.png" ContentType="image/png"/>
  <Override PartName="/ppt/media/image32.wmf" ContentType="image/x-wmf"/>
  <Override PartName="/ppt/media/image13.png" ContentType="image/png"/>
  <Override PartName="/ppt/media/image33.wmf" ContentType="image/x-wmf"/>
  <Override PartName="/ppt/media/image14.png" ContentType="image/png"/>
  <Override PartName="/ppt/media/image34.wmf" ContentType="image/x-wmf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/>
            <a:fld id="{226FCDB4-9E91-4A24-81EA-84A37E06C49C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p>
            <a:pPr/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Презентация «Геометрия для малышей" в сопровождении  веселых человечков поможет детям  очень  быстро освоить понятия ТОЧКА, ЛИНИЯ, ПРЯМАЯ,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/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ОТРЕЗОК, ЛУЧ.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DAE6530-3492-4E19-9D98-82BA13FC956A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9E5CE5CE-DE15-4A29-901D-C755D8436ECA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wmf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66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714240" y="1628640"/>
            <a:ext cx="7772400" cy="3913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ffffff"/>
                </a:solidFill>
                <a:latin typeface="Brush Script MT"/>
              </a:rPr>
              <a:t>ГЕОМЕТРИЯ</a:t>
            </a:r>
            <a:r>
              <a:rPr b="0" lang="ru-RU" sz="6600" spc="-1" strike="noStrike">
                <a:solidFill>
                  <a:srgbClr val="ffffff"/>
                </a:solidFill>
                <a:latin typeface="Calibri"/>
              </a:rPr>
              <a:t> </a:t>
            </a:r>
            <a:br/>
            <a:r>
              <a:rPr b="0" lang="ru-RU" sz="5400" spc="-1" strike="noStrike">
                <a:solidFill>
                  <a:srgbClr val="ffffff"/>
                </a:solidFill>
                <a:latin typeface="Arial"/>
              </a:rPr>
              <a:t>для малышей</a:t>
            </a:r>
            <a:br/>
            <a:br/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Выполнила старший воспитатель</a:t>
            </a:r>
            <a:br/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Яркина Светлана Александровна</a:t>
            </a:r>
            <a:br/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 advTm="6000">
    <p:wipe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979640" y="6071760"/>
            <a:ext cx="5486400" cy="785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Незнайка нарисовал так.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А как нарисовали вы, ребята?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3352680" cy="407196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6000840" y="1500120"/>
            <a:ext cx="2143080" cy="1571760"/>
          </a:xfrm>
          <a:custGeom>
            <a:avLst/>
            <a:gdLst/>
            <a:ahLst/>
            <a:rect l="l" t="t" r="r" b="b"/>
            <a:pathLst>
              <a:path w="2143125" h="1571625">
                <a:moveTo>
                  <a:pt x="0" y="1571625"/>
                </a:moveTo>
                <a:lnTo>
                  <a:pt x="0" y="687586"/>
                </a:lnTo>
                <a:cubicBezTo>
                  <a:pt x="0" y="307843"/>
                  <a:pt x="307843" y="0"/>
                  <a:pt x="687586" y="0"/>
                </a:cubicBezTo>
                <a:lnTo>
                  <a:pt x="1259086" y="0"/>
                </a:lnTo>
                <a:cubicBezTo>
                  <a:pt x="1638829" y="0"/>
                  <a:pt x="1946672" y="307843"/>
                  <a:pt x="1946672" y="687586"/>
                </a:cubicBezTo>
                <a:lnTo>
                  <a:pt x="1946672" y="785813"/>
                </a:lnTo>
                <a:lnTo>
                  <a:pt x="2143125" y="785813"/>
                </a:lnTo>
                <a:lnTo>
                  <a:pt x="1750219" y="1178719"/>
                </a:lnTo>
                <a:lnTo>
                  <a:pt x="1357313" y="785813"/>
                </a:lnTo>
                <a:lnTo>
                  <a:pt x="1553766" y="785813"/>
                </a:lnTo>
                <a:lnTo>
                  <a:pt x="1553766" y="687586"/>
                </a:lnTo>
                <a:cubicBezTo>
                  <a:pt x="1553766" y="524839"/>
                  <a:pt x="1421833" y="392906"/>
                  <a:pt x="1259086" y="392906"/>
                </a:cubicBezTo>
                <a:lnTo>
                  <a:pt x="687586" y="392906"/>
                </a:lnTo>
                <a:cubicBezTo>
                  <a:pt x="524839" y="392906"/>
                  <a:pt x="392906" y="524839"/>
                  <a:pt x="392906" y="687586"/>
                </a:cubicBezTo>
                <a:lnTo>
                  <a:pt x="392906" y="1571625"/>
                </a:lnTo>
                <a:lnTo>
                  <a:pt x="0" y="1571625"/>
                </a:lnTo>
                <a:close/>
              </a:path>
            </a:pathLst>
          </a:custGeom>
          <a:solidFill>
            <a:srgbClr val="00b05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 rot="10800000">
            <a:off x="6387840" y="4643280"/>
            <a:ext cx="2102040" cy="1643040"/>
          </a:xfrm>
          <a:custGeom>
            <a:avLst/>
            <a:gdLst/>
            <a:ahLst/>
            <a:rect l="l" t="t" r="r" b="b"/>
            <a:pathLst>
              <a:path w="2101850" h="1643063">
                <a:moveTo>
                  <a:pt x="0" y="1643063"/>
                </a:moveTo>
                <a:lnTo>
                  <a:pt x="0" y="718840"/>
                </a:lnTo>
                <a:cubicBezTo>
                  <a:pt x="0" y="321836"/>
                  <a:pt x="321836" y="0"/>
                  <a:pt x="718840" y="0"/>
                </a:cubicBezTo>
                <a:lnTo>
                  <a:pt x="1177627" y="0"/>
                </a:lnTo>
                <a:cubicBezTo>
                  <a:pt x="1574631" y="0"/>
                  <a:pt x="1896467" y="321836"/>
                  <a:pt x="1896467" y="718840"/>
                </a:cubicBezTo>
                <a:lnTo>
                  <a:pt x="1896467" y="821532"/>
                </a:lnTo>
                <a:lnTo>
                  <a:pt x="2101850" y="821532"/>
                </a:lnTo>
                <a:lnTo>
                  <a:pt x="1691084" y="1232297"/>
                </a:lnTo>
                <a:lnTo>
                  <a:pt x="1280319" y="821532"/>
                </a:lnTo>
                <a:lnTo>
                  <a:pt x="1485701" y="821532"/>
                </a:lnTo>
                <a:lnTo>
                  <a:pt x="1485701" y="718840"/>
                </a:lnTo>
                <a:cubicBezTo>
                  <a:pt x="1485701" y="548695"/>
                  <a:pt x="1347772" y="410766"/>
                  <a:pt x="1177627" y="410766"/>
                </a:cubicBezTo>
                <a:lnTo>
                  <a:pt x="718840" y="410766"/>
                </a:lnTo>
                <a:cubicBezTo>
                  <a:pt x="548695" y="410766"/>
                  <a:pt x="410766" y="548695"/>
                  <a:pt x="410766" y="718840"/>
                </a:cubicBezTo>
                <a:lnTo>
                  <a:pt x="410766" y="1643063"/>
                </a:lnTo>
                <a:lnTo>
                  <a:pt x="0" y="1643063"/>
                </a:lnTo>
                <a:close/>
              </a:path>
            </a:pathLst>
          </a:custGeom>
          <a:solidFill>
            <a:srgbClr val="00b05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4214880" y="3143160"/>
            <a:ext cx="1000080" cy="9572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"/>
          <p:cNvSpPr/>
          <p:nvPr/>
        </p:nvSpPr>
        <p:spPr>
          <a:xfrm>
            <a:off x="7286760" y="2071800"/>
            <a:ext cx="957240" cy="9284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2000">
    <p:wipe dir="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0" y="5110200"/>
            <a:ext cx="9144000" cy="1703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 А можно нарисовать линию сразу без точек?,-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с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просил Незнайка.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  - Конечно, можно! -сказал Карандаш.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  Значит эта линия без точек?- спросил Незнайка.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Нет, что ты! Линия вся из точек, в любом месте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на ней можно поставить точку.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6588000" y="0"/>
            <a:ext cx="2287800" cy="3600360"/>
          </a:xfrm>
          <a:prstGeom prst="rect">
            <a:avLst/>
          </a:prstGeom>
          <a:ln>
            <a:noFill/>
          </a:ln>
        </p:spPr>
      </p:pic>
      <p:pic>
        <p:nvPicPr>
          <p:cNvPr id="100" name="Picture 3" descr=""/>
          <p:cNvPicPr/>
          <p:nvPr/>
        </p:nvPicPr>
        <p:blipFill>
          <a:blip r:embed="rId2"/>
          <a:stretch/>
        </p:blipFill>
        <p:spPr>
          <a:xfrm>
            <a:off x="324000" y="0"/>
            <a:ext cx="2927160" cy="364500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-973080" y="4076640"/>
            <a:ext cx="10441080" cy="914400"/>
          </a:xfrm>
          <a:custGeom>
            <a:avLst/>
            <a:gdLst/>
            <a:ahLst/>
            <a:rect l="l" t="t" r="r" b="b"/>
            <a:pathLst>
              <a:path w="7673082" h="215066">
                <a:moveTo>
                  <a:pt x="1383953" y="349667"/>
                </a:moveTo>
                <a:lnTo>
                  <a:pt x="9057035" y="349667"/>
                </a:lnTo>
                <a:lnTo>
                  <a:pt x="9057035" y="564733"/>
                </a:lnTo>
                <a:lnTo>
                  <a:pt x="1383953" y="564733"/>
                </a:lnTo>
                <a:lnTo>
                  <a:pt x="1383953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1908000" y="429264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2843280" y="429264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6562800" y="429264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5000">
    <p:wipe dir="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14200" y="4962600"/>
            <a:ext cx="8678880" cy="1635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7000"/>
          </a:bodyPr>
          <a:p>
            <a:pPr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Чтобы получилась ровная линия надо взять линейку, прижать её к бумаге и провести  карандашом  вдоль линейки, 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сказал Карандаш.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Это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ПРЯМАЯ ЛИНИЯ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объяснил Карандаш.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6462720" y="0"/>
            <a:ext cx="2681280" cy="421812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-357120" y="785880"/>
            <a:ext cx="6929280" cy="914400"/>
          </a:xfrm>
          <a:custGeom>
            <a:avLst/>
            <a:gdLst/>
            <a:ahLst/>
            <a:rect l="l" t="t" r="r" b="b"/>
            <a:pathLst>
              <a:path w="5092444" h="215066">
                <a:moveTo>
                  <a:pt x="918497" y="349667"/>
                </a:moveTo>
                <a:lnTo>
                  <a:pt x="6010941" y="349667"/>
                </a:lnTo>
                <a:lnTo>
                  <a:pt x="6010941" y="564733"/>
                </a:lnTo>
                <a:lnTo>
                  <a:pt x="918497" y="564733"/>
                </a:lnTo>
                <a:lnTo>
                  <a:pt x="918497" y="349667"/>
                </a:lnTo>
                <a:close/>
              </a:path>
            </a:pathLst>
          </a:custGeom>
          <a:solidFill>
            <a:srgbClr val="0070c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20000">
    <p:wipe dir="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4920" y="260280"/>
            <a:ext cx="6624720" cy="1490760"/>
          </a:xfrm>
          <a:custGeom>
            <a:avLst/>
            <a:gdLst/>
            <a:ahLst/>
            <a:rect l="l" t="t" r="r" b="b"/>
            <a:pathLst>
              <a:path w="4304953" h="215066">
                <a:moveTo>
                  <a:pt x="776461" y="349667"/>
                </a:moveTo>
                <a:lnTo>
                  <a:pt x="5081414" y="349667"/>
                </a:lnTo>
                <a:lnTo>
                  <a:pt x="5081414" y="564733"/>
                </a:lnTo>
                <a:lnTo>
                  <a:pt x="776461" y="564733"/>
                </a:lnTo>
                <a:lnTo>
                  <a:pt x="776461" y="349667"/>
                </a:lnTo>
                <a:close/>
              </a:path>
            </a:pathLst>
          </a:custGeom>
          <a:solidFill>
            <a:srgbClr val="ffcc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Shape 2"/>
          <p:cNvSpPr txBox="1"/>
          <p:nvPr/>
        </p:nvSpPr>
        <p:spPr>
          <a:xfrm>
            <a:off x="250560" y="5413320"/>
            <a:ext cx="8435880" cy="1184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Получилось! –закричал Буратино.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Прямая линия у нас нарисовалась первый раз! - запел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Чиполлино.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 rot="494400">
            <a:off x="6084720" y="476280"/>
            <a:ext cx="2878200" cy="3744720"/>
          </a:xfrm>
          <a:prstGeom prst="rect">
            <a:avLst/>
          </a:prstGeom>
          <a:ln>
            <a:noFill/>
          </a:ln>
        </p:spPr>
      </p:pic>
      <p:pic>
        <p:nvPicPr>
          <p:cNvPr id="111" name="Picture 2" descr=""/>
          <p:cNvPicPr/>
          <p:nvPr/>
        </p:nvPicPr>
        <p:blipFill>
          <a:blip r:embed="rId2"/>
          <a:stretch/>
        </p:blipFill>
        <p:spPr>
          <a:xfrm>
            <a:off x="250920" y="2205000"/>
            <a:ext cx="2076480" cy="3068640"/>
          </a:xfrm>
          <a:prstGeom prst="rect">
            <a:avLst/>
          </a:prstGeom>
          <a:ln>
            <a:noFill/>
          </a:ln>
        </p:spPr>
      </p:pic>
      <p:pic>
        <p:nvPicPr>
          <p:cNvPr id="112" name="Picture 10" descr="MCj02909240000[1]"/>
          <p:cNvPicPr/>
          <p:nvPr/>
        </p:nvPicPr>
        <p:blipFill>
          <a:blip r:embed="rId3"/>
          <a:stretch/>
        </p:blipFill>
        <p:spPr>
          <a:xfrm>
            <a:off x="3726000" y="2595600"/>
            <a:ext cx="1692000" cy="1665360"/>
          </a:xfrm>
          <a:prstGeom prst="rect">
            <a:avLst/>
          </a:prstGeom>
          <a:ln>
            <a:noFill/>
          </a:ln>
        </p:spPr>
      </p:pic>
    </p:spTree>
  </p:cSld>
  <p:transition spd="slow" advTm="10000">
    <p:wipe dir="d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97000" y="5038560"/>
            <a:ext cx="8596080" cy="148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И мне линейку, я хочу нарисовать прямые линии, -сказал Незнайка.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И вы, ребята, нарисуйте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ПРЯМЫЕ ЛИНИИ.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610080" cy="435780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 rot="16200000">
            <a:off x="2492280" y="3347640"/>
            <a:ext cx="3057480" cy="914400"/>
          </a:xfrm>
          <a:custGeom>
            <a:avLst/>
            <a:gdLst/>
            <a:ahLst/>
            <a:rect l="l" t="t" r="r" b="b"/>
            <a:pathLst>
              <a:path w="2246975" h="215066">
                <a:moveTo>
                  <a:pt x="405275" y="349667"/>
                </a:moveTo>
                <a:lnTo>
                  <a:pt x="2652250" y="349667"/>
                </a:lnTo>
                <a:lnTo>
                  <a:pt x="2652250" y="564733"/>
                </a:lnTo>
                <a:lnTo>
                  <a:pt x="405275" y="564733"/>
                </a:lnTo>
                <a:lnTo>
                  <a:pt x="405275" y="349667"/>
                </a:lnTo>
                <a:close/>
              </a:path>
            </a:pathLst>
          </a:custGeom>
          <a:solidFill>
            <a:srgbClr val="00b05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3"/>
          <p:cNvSpPr/>
          <p:nvPr/>
        </p:nvSpPr>
        <p:spPr>
          <a:xfrm rot="21121200">
            <a:off x="4428720" y="2500200"/>
            <a:ext cx="4286160" cy="914400"/>
          </a:xfrm>
          <a:custGeom>
            <a:avLst/>
            <a:gdLst/>
            <a:ahLst/>
            <a:rect l="l" t="t" r="r" b="b"/>
            <a:pathLst>
              <a:path w="3149966" h="215066">
                <a:moveTo>
                  <a:pt x="568142" y="349667"/>
                </a:moveTo>
                <a:lnTo>
                  <a:pt x="3718108" y="349667"/>
                </a:lnTo>
                <a:lnTo>
                  <a:pt x="3718108" y="564733"/>
                </a:lnTo>
                <a:lnTo>
                  <a:pt x="568142" y="564733"/>
                </a:lnTo>
                <a:lnTo>
                  <a:pt x="568142" y="349667"/>
                </a:lnTo>
                <a:close/>
              </a:path>
            </a:pathLst>
          </a:custGeom>
          <a:solidFill>
            <a:srgbClr val="00b05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4"/>
          <p:cNvSpPr/>
          <p:nvPr/>
        </p:nvSpPr>
        <p:spPr>
          <a:xfrm>
            <a:off x="3132000" y="1125360"/>
            <a:ext cx="6643800" cy="914400"/>
          </a:xfrm>
          <a:custGeom>
            <a:avLst/>
            <a:gdLst/>
            <a:ahLst/>
            <a:rect l="l" t="t" r="r" b="b"/>
            <a:pathLst>
              <a:path w="4882445" h="215066">
                <a:moveTo>
                  <a:pt x="880621" y="349667"/>
                </a:moveTo>
                <a:lnTo>
                  <a:pt x="5763066" y="349667"/>
                </a:lnTo>
                <a:lnTo>
                  <a:pt x="5763066" y="564733"/>
                </a:lnTo>
                <a:lnTo>
                  <a:pt x="880621" y="564733"/>
                </a:lnTo>
                <a:lnTo>
                  <a:pt x="880621" y="349667"/>
                </a:lnTo>
                <a:close/>
              </a:path>
            </a:pathLst>
          </a:custGeom>
          <a:solidFill>
            <a:srgbClr val="00b05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Picture 8" descr="MCj02327230000[1]"/>
          <p:cNvPicPr/>
          <p:nvPr/>
        </p:nvPicPr>
        <p:blipFill>
          <a:blip r:embed="rId2"/>
          <a:stretch/>
        </p:blipFill>
        <p:spPr>
          <a:xfrm>
            <a:off x="5940360" y="3573360"/>
            <a:ext cx="2605320" cy="1373400"/>
          </a:xfrm>
          <a:prstGeom prst="rect">
            <a:avLst/>
          </a:prstGeom>
          <a:ln>
            <a:noFill/>
          </a:ln>
        </p:spPr>
      </p:pic>
    </p:spTree>
  </p:cSld>
  <p:transition spd="slow" advTm="13000">
    <p:wipe dir="d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24000" y="5229360"/>
            <a:ext cx="8820000" cy="1420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А теперь я проведу через одну точку 2 линии.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Эти линии 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ПЕРЕСЕКАЮТСЯ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сказал Карандаш.</a:t>
            </a:r>
            <a:br/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6300720" y="0"/>
            <a:ext cx="2843280" cy="447372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 rot="20638800">
            <a:off x="-677880" y="2157480"/>
            <a:ext cx="7559640" cy="726840"/>
          </a:xfrm>
          <a:custGeom>
            <a:avLst/>
            <a:gdLst/>
            <a:ahLst/>
            <a:rect l="l" t="t" r="r" b="b"/>
            <a:pathLst>
              <a:path w="5555606" h="171009">
                <a:moveTo>
                  <a:pt x="1002035" y="278033"/>
                </a:moveTo>
                <a:lnTo>
                  <a:pt x="6557641" y="278033"/>
                </a:lnTo>
                <a:lnTo>
                  <a:pt x="6557641" y="449042"/>
                </a:lnTo>
                <a:lnTo>
                  <a:pt x="1002035" y="449042"/>
                </a:lnTo>
                <a:lnTo>
                  <a:pt x="1002035" y="278033"/>
                </a:lnTo>
                <a:close/>
              </a:path>
            </a:pathLst>
          </a:custGeom>
          <a:solidFill>
            <a:srgbClr val="0070c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 flipH="1" rot="876000">
            <a:off x="-757800" y="2565000"/>
            <a:ext cx="7500960" cy="714240"/>
          </a:xfrm>
          <a:custGeom>
            <a:avLst/>
            <a:gdLst/>
            <a:ahLst/>
            <a:rect l="l" t="t" r="r" b="b"/>
            <a:pathLst>
              <a:path w="5512440" h="168021">
                <a:moveTo>
                  <a:pt x="994249" y="273177"/>
                </a:moveTo>
                <a:lnTo>
                  <a:pt x="6506689" y="273177"/>
                </a:lnTo>
                <a:lnTo>
                  <a:pt x="6506689" y="441198"/>
                </a:lnTo>
                <a:lnTo>
                  <a:pt x="994249" y="441198"/>
                </a:lnTo>
                <a:lnTo>
                  <a:pt x="994249" y="273177"/>
                </a:lnTo>
                <a:close/>
              </a:path>
            </a:pathLst>
          </a:custGeom>
          <a:solidFill>
            <a:srgbClr val="0070c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2065320" y="2487600"/>
            <a:ext cx="457200" cy="45720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5000">
    <p:wipe dir="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5667480"/>
            <a:ext cx="914400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- А сказок про </a:t>
            </a: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ГЕОМЕТРИЮ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не бывает? Я так люблю сказки!- воскликнул Незнайка.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- Ну слушайте, моя сказка называется </a:t>
            </a:r>
            <a:r>
              <a:rPr b="1" i="1" lang="ru-RU" sz="2000" spc="-1" strike="noStrike">
                <a:solidFill>
                  <a:srgbClr val="7030a0"/>
                </a:solidFill>
                <a:latin typeface="Arial"/>
              </a:rPr>
              <a:t>«ПРИКЛЮЧЕНИЯ ТОЧКИ».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3851280" y="1628640"/>
            <a:ext cx="2311560" cy="3637080"/>
          </a:xfrm>
          <a:prstGeom prst="rect">
            <a:avLst/>
          </a:prstGeom>
          <a:ln>
            <a:noFill/>
          </a:ln>
        </p:spPr>
      </p:pic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6703920" y="260280"/>
            <a:ext cx="2440080" cy="2944800"/>
          </a:xfrm>
          <a:prstGeom prst="rect">
            <a:avLst/>
          </a:prstGeom>
          <a:ln>
            <a:noFill/>
          </a:ln>
        </p:spPr>
      </p:pic>
      <p:pic>
        <p:nvPicPr>
          <p:cNvPr id="127" name="Picture 2" descr=""/>
          <p:cNvPicPr/>
          <p:nvPr/>
        </p:nvPicPr>
        <p:blipFill>
          <a:blip r:embed="rId3"/>
          <a:stretch/>
        </p:blipFill>
        <p:spPr>
          <a:xfrm flipH="1" rot="21508800">
            <a:off x="1618560" y="189000"/>
            <a:ext cx="2103480" cy="2736720"/>
          </a:xfrm>
          <a:prstGeom prst="rect">
            <a:avLst/>
          </a:prstGeom>
          <a:ln>
            <a:noFill/>
          </a:ln>
        </p:spPr>
      </p:pic>
      <p:pic>
        <p:nvPicPr>
          <p:cNvPr id="128" name="Picture 2" descr=""/>
          <p:cNvPicPr/>
          <p:nvPr/>
        </p:nvPicPr>
        <p:blipFill>
          <a:blip r:embed="rId4"/>
          <a:stretch/>
        </p:blipFill>
        <p:spPr>
          <a:xfrm>
            <a:off x="250920" y="2492280"/>
            <a:ext cx="2076480" cy="3068640"/>
          </a:xfrm>
          <a:prstGeom prst="rect">
            <a:avLst/>
          </a:prstGeom>
          <a:ln>
            <a:noFill/>
          </a:ln>
        </p:spPr>
      </p:pic>
    </p:spTree>
  </p:cSld>
  <p:transition spd="slow" advTm="10000">
    <p:wipe dir="d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792440" y="4928760"/>
            <a:ext cx="636480" cy="438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08000" y="2735280"/>
            <a:ext cx="9036000" cy="3214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2000"/>
          </a:bodyPr>
          <a:p>
            <a:pPr algn="ctr"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Жила-была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 Она была любопытная и хотела всё знать.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Как же я могу всё узнать, если всегда буду жить на одном месте?!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Отправлюсь я путешествовать, - подумала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Сказано – сделано. Вышла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на прямую линию и пошла по этой линии.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Шла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шла по прямой линии. Долго шла. Устала, остановилась и говорит: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  <a:buClr>
                <a:srgbClr val="000000"/>
              </a:buClr>
              <a:buFont typeface="Calibri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Долго ли я буду идти? Скоро ли конец прямой?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  <a:buClr>
                <a:srgbClr val="000000"/>
              </a:buClr>
              <a:buFont typeface="Calibri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Засмеялась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ПРЯМАЯ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Эх, ты,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! Ведь ты не дойдёшь до конца: разве ты не знаешь, что у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ПРЯМОЙ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нет конца?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  <a:buClr>
                <a:srgbClr val="000000"/>
              </a:buClr>
              <a:buFont typeface="Calibri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Тогда я поверну назад, может я пошла не в ту сторону?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И в другую сторону не будет конца. У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ПРЯМОЙ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линии совсем нет конца.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286080" y="714240"/>
            <a:ext cx="914400" cy="91440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>
            <a:off x="3214800" y="1643040"/>
            <a:ext cx="1060200" cy="914400"/>
          </a:xfrm>
          <a:custGeom>
            <a:avLst/>
            <a:gdLst/>
            <a:ahLst/>
            <a:rect l="0" t="0" r="r" b="b"/>
            <a:pathLst>
              <a:path w="2947" h="2542">
                <a:moveTo>
                  <a:pt x="1473" y="0"/>
                </a:moveTo>
                <a:lnTo>
                  <a:pt x="2946" y="2541"/>
                </a:lnTo>
                <a:lnTo>
                  <a:pt x="0" y="2541"/>
                </a:lnTo>
                <a:lnTo>
                  <a:pt x="1473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"/>
          <p:cNvSpPr/>
          <p:nvPr/>
        </p:nvSpPr>
        <p:spPr>
          <a:xfrm rot="20043000">
            <a:off x="3151080" y="314280"/>
            <a:ext cx="914400" cy="57168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6"/>
          <p:cNvSpPr/>
          <p:nvPr/>
        </p:nvSpPr>
        <p:spPr>
          <a:xfrm>
            <a:off x="3214800" y="285840"/>
            <a:ext cx="242640" cy="21420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7"/>
          <p:cNvSpPr/>
          <p:nvPr/>
        </p:nvSpPr>
        <p:spPr>
          <a:xfrm rot="20614800">
            <a:off x="3174840" y="1701720"/>
            <a:ext cx="457200" cy="28584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8"/>
          <p:cNvSpPr/>
          <p:nvPr/>
        </p:nvSpPr>
        <p:spPr>
          <a:xfrm rot="1596600">
            <a:off x="3825720" y="1730520"/>
            <a:ext cx="457200" cy="28548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9"/>
          <p:cNvSpPr/>
          <p:nvPr/>
        </p:nvSpPr>
        <p:spPr>
          <a:xfrm>
            <a:off x="-1714680" y="2205000"/>
            <a:ext cx="12573360" cy="914400"/>
          </a:xfrm>
          <a:custGeom>
            <a:avLst/>
            <a:gdLst/>
            <a:ahLst/>
            <a:rect l="l" t="t" r="r" b="b"/>
            <a:pathLst>
              <a:path w="9239898" h="215066">
                <a:moveTo>
                  <a:pt x="1666551" y="349667"/>
                </a:moveTo>
                <a:lnTo>
                  <a:pt x="10906449" y="349667"/>
                </a:lnTo>
                <a:lnTo>
                  <a:pt x="10906449" y="564733"/>
                </a:lnTo>
                <a:lnTo>
                  <a:pt x="1666551" y="564733"/>
                </a:lnTo>
                <a:lnTo>
                  <a:pt x="1666551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0"/>
          <p:cNvSpPr/>
          <p:nvPr/>
        </p:nvSpPr>
        <p:spPr>
          <a:xfrm>
            <a:off x="4860000" y="163440"/>
            <a:ext cx="374832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/>
            <a:r>
              <a:rPr b="1" i="1" lang="ru-RU" sz="2400" spc="-1" strike="noStrike">
                <a:solidFill>
                  <a:srgbClr val="7030a0"/>
                </a:solidFill>
                <a:latin typeface="Arial"/>
              </a:rPr>
              <a:t>ПРИКЛЮЧЕНИЯ ТОЧКИ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 advTm="45000">
    <p:wipe dir="d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0" y="4714920"/>
            <a:ext cx="9144000" cy="1357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Опечалилась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-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Как же быть?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 Ну, если ты не хочешь идти без конца, давай позовём на помощь Ножницы.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Тут, откуда ни возьмись, появились Ножницы, щёлкнули перед самым носом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и разрезали прямую.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0" y="6170760"/>
            <a:ext cx="9144000" cy="642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4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 Ура! – закричала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, -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вот и конец получился! Ай да Ножницы!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 rot="7874400">
            <a:off x="621720" y="622080"/>
            <a:ext cx="3028680" cy="302868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-285840" y="2714760"/>
            <a:ext cx="2071800" cy="914400"/>
          </a:xfrm>
          <a:custGeom>
            <a:avLst/>
            <a:gdLst/>
            <a:ahLst/>
            <a:rect l="l" t="t" r="r" b="b"/>
            <a:pathLst>
              <a:path w="1522484" h="215066">
                <a:moveTo>
                  <a:pt x="274602" y="349667"/>
                </a:moveTo>
                <a:lnTo>
                  <a:pt x="1797086" y="349667"/>
                </a:lnTo>
                <a:lnTo>
                  <a:pt x="1797086" y="564733"/>
                </a:lnTo>
                <a:lnTo>
                  <a:pt x="274602" y="564733"/>
                </a:lnTo>
                <a:lnTo>
                  <a:pt x="274602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"/>
          <p:cNvSpPr/>
          <p:nvPr/>
        </p:nvSpPr>
        <p:spPr>
          <a:xfrm>
            <a:off x="1428840" y="2714760"/>
            <a:ext cx="8715240" cy="914400"/>
          </a:xfrm>
          <a:custGeom>
            <a:avLst/>
            <a:gdLst/>
            <a:ahLst/>
            <a:rect l="l" t="t" r="r" b="b"/>
            <a:pathLst>
              <a:path w="6404929" h="215066">
                <a:moveTo>
                  <a:pt x="1155223" y="349667"/>
                </a:moveTo>
                <a:lnTo>
                  <a:pt x="7560152" y="349667"/>
                </a:lnTo>
                <a:lnTo>
                  <a:pt x="7560152" y="564733"/>
                </a:lnTo>
                <a:lnTo>
                  <a:pt x="1155223" y="564733"/>
                </a:lnTo>
                <a:lnTo>
                  <a:pt x="1155223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5"/>
          <p:cNvSpPr/>
          <p:nvPr/>
        </p:nvSpPr>
        <p:spPr>
          <a:xfrm>
            <a:off x="4857840" y="714240"/>
            <a:ext cx="957240" cy="957240"/>
          </a:xfrm>
          <a:prstGeom prst="flowChartConnector">
            <a:avLst/>
          </a:prstGeom>
          <a:solidFill>
            <a:srgbClr val="ffff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6"/>
          <p:cNvSpPr/>
          <p:nvPr/>
        </p:nvSpPr>
        <p:spPr>
          <a:xfrm>
            <a:off x="5000760" y="1000080"/>
            <a:ext cx="171360" cy="17136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7"/>
          <p:cNvSpPr/>
          <p:nvPr/>
        </p:nvSpPr>
        <p:spPr>
          <a:xfrm>
            <a:off x="5429160" y="1000080"/>
            <a:ext cx="171720" cy="17136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8"/>
          <p:cNvSpPr/>
          <p:nvPr/>
        </p:nvSpPr>
        <p:spPr>
          <a:xfrm rot="5400000">
            <a:off x="5178600" y="1321560"/>
            <a:ext cx="214560" cy="285480"/>
          </a:xfrm>
          <a:custGeom>
            <a:avLst/>
            <a:gdLst/>
            <a:ahLst/>
            <a:rect l="l" t="t" r="r" b="b"/>
            <a:pathLst>
              <a:path w="157498" h="67208">
                <a:moveTo>
                  <a:pt x="28407" y="109271"/>
                </a:moveTo>
                <a:lnTo>
                  <a:pt x="185905" y="109271"/>
                </a:lnTo>
                <a:lnTo>
                  <a:pt x="185905" y="176479"/>
                </a:lnTo>
                <a:lnTo>
                  <a:pt x="28407" y="176479"/>
                </a:lnTo>
                <a:lnTo>
                  <a:pt x="28407" y="109271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9"/>
          <p:cNvSpPr/>
          <p:nvPr/>
        </p:nvSpPr>
        <p:spPr>
          <a:xfrm>
            <a:off x="4714920" y="1714680"/>
            <a:ext cx="1131840" cy="914400"/>
          </a:xfrm>
          <a:custGeom>
            <a:avLst/>
            <a:gdLst/>
            <a:ahLst/>
            <a:rect l="0" t="0" r="r" b="b"/>
            <a:pathLst>
              <a:path w="3146" h="2542">
                <a:moveTo>
                  <a:pt x="1572" y="0"/>
                </a:moveTo>
                <a:lnTo>
                  <a:pt x="3145" y="2541"/>
                </a:lnTo>
                <a:lnTo>
                  <a:pt x="0" y="2541"/>
                </a:lnTo>
                <a:lnTo>
                  <a:pt x="1572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0"/>
          <p:cNvSpPr/>
          <p:nvPr/>
        </p:nvSpPr>
        <p:spPr>
          <a:xfrm rot="5400000">
            <a:off x="5142960" y="1571400"/>
            <a:ext cx="285840" cy="428760"/>
          </a:xfrm>
          <a:custGeom>
            <a:avLst/>
            <a:gdLst/>
            <a:ahLst/>
            <a:rect l="l" t="t" r="r" b="b"/>
            <a:pathLst>
              <a:path w="209998" h="100813">
                <a:moveTo>
                  <a:pt x="37876" y="163906"/>
                </a:moveTo>
                <a:lnTo>
                  <a:pt x="247874" y="163906"/>
                </a:lnTo>
                <a:lnTo>
                  <a:pt x="247874" y="264719"/>
                </a:lnTo>
                <a:lnTo>
                  <a:pt x="37876" y="264719"/>
                </a:lnTo>
                <a:lnTo>
                  <a:pt x="37876" y="163906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1"/>
          <p:cNvSpPr/>
          <p:nvPr/>
        </p:nvSpPr>
        <p:spPr>
          <a:xfrm rot="817200">
            <a:off x="5135400" y="240840"/>
            <a:ext cx="914400" cy="64296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2"/>
          <p:cNvSpPr/>
          <p:nvPr/>
        </p:nvSpPr>
        <p:spPr>
          <a:xfrm>
            <a:off x="5643720" y="142920"/>
            <a:ext cx="242640" cy="24300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20000">
    <p:wipe dir="d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792440" y="4928760"/>
            <a:ext cx="636480" cy="438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42560" y="3285720"/>
            <a:ext cx="8643960" cy="3357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448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 А теперь сделайте, пожалуйста, конец с другой стороны.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 Можно и с другой,- послушно  щёлкнули Ножницы.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 Это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ОТРЕЗОК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, - сказали Ножницы. - Теперь ты ,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, живёшь на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ОТРЕЗКЕ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прямой.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И точка прогулялась по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ОТРЕЗКУ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от одного конца до другого.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Мне нравится на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ОТРЕЗКЕ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! Я запомню это название. Здесь я устрою свой дом. Но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ПРЯМАЯ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мне тоже нравилась. Жаль, что её не стало. Ведь теперь вместо прямой есть мой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ОТРЕЗОК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и ещё два …этих, не знаю, как их назвать. Тоже отрезки?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- Нет, -ответили ножницы. - Ведь у них конец только с одной стороны, а в другую сторону нет конца. Это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ЛУЧИ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CustomShape 3"/>
          <p:cNvSpPr/>
          <p:nvPr/>
        </p:nvSpPr>
        <p:spPr>
          <a:xfrm rot="20686200">
            <a:off x="3286080" y="713880"/>
            <a:ext cx="914400" cy="914400"/>
          </a:xfrm>
          <a:prstGeom prst="smileyFace">
            <a:avLst>
              <a:gd name="adj" fmla="val 9282"/>
            </a:avLst>
          </a:prstGeom>
          <a:solidFill>
            <a:srgbClr val="ffff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4"/>
          <p:cNvSpPr/>
          <p:nvPr/>
        </p:nvSpPr>
        <p:spPr>
          <a:xfrm>
            <a:off x="3214800" y="1643040"/>
            <a:ext cx="1060200" cy="914400"/>
          </a:xfrm>
          <a:custGeom>
            <a:avLst/>
            <a:gdLst/>
            <a:ahLst/>
            <a:rect l="0" t="0" r="r" b="b"/>
            <a:pathLst>
              <a:path w="2947" h="2542">
                <a:moveTo>
                  <a:pt x="1473" y="0"/>
                </a:moveTo>
                <a:lnTo>
                  <a:pt x="2946" y="2541"/>
                </a:lnTo>
                <a:lnTo>
                  <a:pt x="0" y="2541"/>
                </a:lnTo>
                <a:lnTo>
                  <a:pt x="1473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5"/>
          <p:cNvSpPr/>
          <p:nvPr/>
        </p:nvSpPr>
        <p:spPr>
          <a:xfrm rot="20043000">
            <a:off x="3151080" y="314280"/>
            <a:ext cx="914400" cy="57168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6"/>
          <p:cNvSpPr/>
          <p:nvPr/>
        </p:nvSpPr>
        <p:spPr>
          <a:xfrm>
            <a:off x="3214800" y="285840"/>
            <a:ext cx="242640" cy="21420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7"/>
          <p:cNvSpPr/>
          <p:nvPr/>
        </p:nvSpPr>
        <p:spPr>
          <a:xfrm rot="20614800">
            <a:off x="3174840" y="1701720"/>
            <a:ext cx="457200" cy="28584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8"/>
          <p:cNvSpPr/>
          <p:nvPr/>
        </p:nvSpPr>
        <p:spPr>
          <a:xfrm rot="1596600">
            <a:off x="3825720" y="1730520"/>
            <a:ext cx="457200" cy="285480"/>
          </a:xfrm>
          <a:prstGeom prst="flowChartConnector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 rot="8011200">
            <a:off x="4709520" y="245520"/>
            <a:ext cx="2619360" cy="2685960"/>
          </a:xfrm>
          <a:prstGeom prst="rect">
            <a:avLst/>
          </a:prstGeom>
          <a:ln>
            <a:noFill/>
          </a:ln>
        </p:spPr>
      </p:pic>
      <p:sp>
        <p:nvSpPr>
          <p:cNvPr id="161" name="CustomShape 9"/>
          <p:cNvSpPr/>
          <p:nvPr/>
        </p:nvSpPr>
        <p:spPr>
          <a:xfrm>
            <a:off x="2571840" y="2357280"/>
            <a:ext cx="3429000" cy="914400"/>
          </a:xfrm>
          <a:custGeom>
            <a:avLst/>
            <a:gdLst/>
            <a:ahLst/>
            <a:rect l="l" t="t" r="r" b="b"/>
            <a:pathLst>
              <a:path w="2519972" h="215066">
                <a:moveTo>
                  <a:pt x="454514" y="349667"/>
                </a:moveTo>
                <a:lnTo>
                  <a:pt x="2974486" y="349667"/>
                </a:lnTo>
                <a:lnTo>
                  <a:pt x="2974486" y="564733"/>
                </a:lnTo>
                <a:lnTo>
                  <a:pt x="454514" y="564733"/>
                </a:lnTo>
                <a:lnTo>
                  <a:pt x="454514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0"/>
          <p:cNvSpPr/>
          <p:nvPr/>
        </p:nvSpPr>
        <p:spPr>
          <a:xfrm>
            <a:off x="-357120" y="2357280"/>
            <a:ext cx="2700360" cy="914400"/>
          </a:xfrm>
          <a:custGeom>
            <a:avLst/>
            <a:gdLst/>
            <a:ahLst/>
            <a:rect l="l" t="t" r="r" b="b"/>
            <a:pathLst>
              <a:path w="1984478" h="215066">
                <a:moveTo>
                  <a:pt x="357930" y="349667"/>
                </a:moveTo>
                <a:lnTo>
                  <a:pt x="2342408" y="349667"/>
                </a:lnTo>
                <a:lnTo>
                  <a:pt x="2342408" y="564733"/>
                </a:lnTo>
                <a:lnTo>
                  <a:pt x="357930" y="564733"/>
                </a:lnTo>
                <a:lnTo>
                  <a:pt x="357930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1"/>
          <p:cNvSpPr/>
          <p:nvPr/>
        </p:nvSpPr>
        <p:spPr>
          <a:xfrm>
            <a:off x="6072120" y="2357280"/>
            <a:ext cx="3500640" cy="914400"/>
          </a:xfrm>
          <a:custGeom>
            <a:avLst/>
            <a:gdLst/>
            <a:ahLst/>
            <a:rect l="l" t="t" r="r" b="b"/>
            <a:pathLst>
              <a:path w="2572471" h="215066">
                <a:moveTo>
                  <a:pt x="463983" y="349667"/>
                </a:moveTo>
                <a:lnTo>
                  <a:pt x="3036454" y="349667"/>
                </a:lnTo>
                <a:lnTo>
                  <a:pt x="3036454" y="564733"/>
                </a:lnTo>
                <a:lnTo>
                  <a:pt x="463983" y="564733"/>
                </a:lnTo>
                <a:lnTo>
                  <a:pt x="463983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45000">
    <p:wipe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42560" y="0"/>
            <a:ext cx="3714840" cy="6500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Однажды Карандаш пригласил своих друзей и предложил: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- Давайте заниматься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ГЕОМЕТРИЕЙ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. Это очень интересно!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- Давайте! – хором ответили друзья, а Буратино спросил: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- А что такое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ГЕОМЕТРИЯ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?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- Мне трудно тебе сразу сказать. Давайте начнём заниматься и постепенно всё ты узнаешь.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Друзья уселись вокруг стола.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6429240" y="0"/>
            <a:ext cx="2714760" cy="3551400"/>
          </a:xfrm>
          <a:prstGeom prst="rect">
            <a:avLst/>
          </a:prstGeom>
          <a:ln>
            <a:noFill/>
          </a:ln>
        </p:spPr>
      </p:pic>
      <p:pic>
        <p:nvPicPr>
          <p:cNvPr id="51" name="Picture 3" descr=""/>
          <p:cNvPicPr/>
          <p:nvPr/>
        </p:nvPicPr>
        <p:blipFill>
          <a:blip r:embed="rId2"/>
          <a:stretch/>
        </p:blipFill>
        <p:spPr>
          <a:xfrm>
            <a:off x="6743880" y="3500280"/>
            <a:ext cx="2400120" cy="3357720"/>
          </a:xfrm>
          <a:prstGeom prst="rect">
            <a:avLst/>
          </a:prstGeom>
          <a:ln>
            <a:noFill/>
          </a:ln>
        </p:spPr>
      </p:pic>
      <p:pic>
        <p:nvPicPr>
          <p:cNvPr id="52" name="Picture 3" descr=""/>
          <p:cNvPicPr/>
          <p:nvPr/>
        </p:nvPicPr>
        <p:blipFill>
          <a:blip r:embed="rId3"/>
          <a:stretch/>
        </p:blipFill>
        <p:spPr>
          <a:xfrm>
            <a:off x="6743880" y="3500280"/>
            <a:ext cx="2400120" cy="3357720"/>
          </a:xfrm>
          <a:prstGeom prst="rect">
            <a:avLst/>
          </a:prstGeom>
          <a:ln>
            <a:noFill/>
          </a:ln>
        </p:spPr>
      </p:pic>
      <p:pic>
        <p:nvPicPr>
          <p:cNvPr id="53" name="Picture 5" descr=""/>
          <p:cNvPicPr/>
          <p:nvPr/>
        </p:nvPicPr>
        <p:blipFill>
          <a:blip r:embed="rId4"/>
          <a:stretch/>
        </p:blipFill>
        <p:spPr>
          <a:xfrm>
            <a:off x="3619440" y="0"/>
            <a:ext cx="2881440" cy="3500280"/>
          </a:xfrm>
          <a:prstGeom prst="rect">
            <a:avLst/>
          </a:prstGeom>
          <a:ln>
            <a:noFill/>
          </a:ln>
        </p:spPr>
      </p:pic>
      <p:pic>
        <p:nvPicPr>
          <p:cNvPr id="54" name="Picture 6" descr=""/>
          <p:cNvPicPr/>
          <p:nvPr/>
        </p:nvPicPr>
        <p:blipFill>
          <a:blip r:embed="rId5"/>
          <a:stretch/>
        </p:blipFill>
        <p:spPr>
          <a:xfrm>
            <a:off x="4214880" y="3419640"/>
            <a:ext cx="2325600" cy="3438360"/>
          </a:xfrm>
          <a:prstGeom prst="rect">
            <a:avLst/>
          </a:prstGeom>
          <a:ln>
            <a:noFill/>
          </a:ln>
        </p:spPr>
      </p:pic>
    </p:spTree>
  </p:cSld>
  <p:transition spd="slow" advTm="15000">
    <p:wipe dir="d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792440" y="4928760"/>
            <a:ext cx="636480" cy="438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213840" y="2928960"/>
            <a:ext cx="8643960" cy="3929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4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 Значит из прямой вот что получилось: мой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ОТРЕЗОК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и 2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ЛУЧА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А 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ПРЯМОЙ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не стало.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 Ножницы, миленькие, сделайте так, чтобы мой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ОТРЕЗОК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остался и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ПРЯМАЯ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Для этого пришлось позвать Циркуль и Линейку. Они  принялись за дело. Циркуль приложил к Линейке сначала один луч, потом другой и подтянул их друг к другу. Да так ловко соединил, что получилась точно такая же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ПРЯМАЯ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. И как ни старалась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, она не могла найти то место, где соединились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ЛУЧИ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.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Обрадовалась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, что её знакомая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ПРЯМАЯ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, которая подарила ей дом -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ОТРЕЗОК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, снова цела и невредима.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6" name="Group 3"/>
          <p:cNvGrpSpPr/>
          <p:nvPr/>
        </p:nvGrpSpPr>
        <p:grpSpPr>
          <a:xfrm>
            <a:off x="481680" y="1038240"/>
            <a:ext cx="798120" cy="1660320"/>
            <a:chOff x="481680" y="1038240"/>
            <a:chExt cx="798120" cy="1660320"/>
          </a:xfrm>
        </p:grpSpPr>
        <p:sp>
          <p:nvSpPr>
            <p:cNvPr id="167" name="CustomShape 4"/>
            <p:cNvSpPr/>
            <p:nvPr/>
          </p:nvSpPr>
          <p:spPr>
            <a:xfrm>
              <a:off x="623160" y="1422360"/>
              <a:ext cx="574560" cy="633240"/>
            </a:xfrm>
            <a:prstGeom prst="smileyFace">
              <a:avLst>
                <a:gd name="adj" fmla="val 9282"/>
              </a:avLst>
            </a:prstGeom>
            <a:solidFill>
              <a:srgbClr val="ffff00"/>
            </a:solidFill>
            <a:ln w="25560">
              <a:solidFill>
                <a:srgbClr val="385d8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5"/>
            <p:cNvSpPr/>
            <p:nvPr/>
          </p:nvSpPr>
          <p:spPr>
            <a:xfrm>
              <a:off x="579240" y="2065320"/>
              <a:ext cx="666360" cy="633240"/>
            </a:xfrm>
            <a:custGeom>
              <a:avLst/>
              <a:gdLst/>
              <a:ahLst/>
              <a:rect l="0" t="0" r="r" b="b"/>
              <a:pathLst>
                <a:path w="1853" h="1761">
                  <a:moveTo>
                    <a:pt x="926" y="0"/>
                  </a:moveTo>
                  <a:lnTo>
                    <a:pt x="1852" y="1760"/>
                  </a:lnTo>
                  <a:lnTo>
                    <a:pt x="0" y="1760"/>
                  </a:lnTo>
                  <a:lnTo>
                    <a:pt x="926" y="0"/>
                  </a:lnTo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6"/>
            <p:cNvSpPr/>
            <p:nvPr/>
          </p:nvSpPr>
          <p:spPr>
            <a:xfrm rot="20043000">
              <a:off x="539280" y="1143720"/>
              <a:ext cx="574560" cy="39672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7"/>
            <p:cNvSpPr/>
            <p:nvPr/>
          </p:nvSpPr>
          <p:spPr>
            <a:xfrm>
              <a:off x="579240" y="1125360"/>
              <a:ext cx="152640" cy="147240"/>
            </a:xfrm>
            <a:prstGeom prst="flowChartConnector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8"/>
            <p:cNvSpPr/>
            <p:nvPr/>
          </p:nvSpPr>
          <p:spPr>
            <a:xfrm rot="20614800">
              <a:off x="552960" y="2106360"/>
              <a:ext cx="287280" cy="196560"/>
            </a:xfrm>
            <a:prstGeom prst="flowChartConnector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9"/>
            <p:cNvSpPr/>
            <p:nvPr/>
          </p:nvSpPr>
          <p:spPr>
            <a:xfrm rot="1596600">
              <a:off x="963360" y="2125800"/>
              <a:ext cx="287280" cy="198000"/>
            </a:xfrm>
            <a:prstGeom prst="flowChartConnector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3" name="CustomShape 10"/>
          <p:cNvSpPr/>
          <p:nvPr/>
        </p:nvSpPr>
        <p:spPr>
          <a:xfrm>
            <a:off x="-1714680" y="2357280"/>
            <a:ext cx="12573360" cy="914400"/>
          </a:xfrm>
          <a:custGeom>
            <a:avLst/>
            <a:gdLst/>
            <a:ahLst/>
            <a:rect l="l" t="t" r="r" b="b"/>
            <a:pathLst>
              <a:path w="9239898" h="215066">
                <a:moveTo>
                  <a:pt x="1666551" y="349667"/>
                </a:moveTo>
                <a:lnTo>
                  <a:pt x="10906449" y="349667"/>
                </a:lnTo>
                <a:lnTo>
                  <a:pt x="10906449" y="564733"/>
                </a:lnTo>
                <a:lnTo>
                  <a:pt x="1666551" y="564733"/>
                </a:lnTo>
                <a:lnTo>
                  <a:pt x="1666551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Picture 12" descr="MCj02873270000[1]"/>
          <p:cNvPicPr/>
          <p:nvPr/>
        </p:nvPicPr>
        <p:blipFill>
          <a:blip r:embed="rId1"/>
          <a:stretch/>
        </p:blipFill>
        <p:spPr>
          <a:xfrm>
            <a:off x="6386400" y="0"/>
            <a:ext cx="2757600" cy="2924280"/>
          </a:xfrm>
          <a:prstGeom prst="rect">
            <a:avLst/>
          </a:prstGeom>
          <a:ln>
            <a:noFill/>
          </a:ln>
        </p:spPr>
      </p:pic>
    </p:spTree>
  </p:cSld>
  <p:transition spd="slow" advTm="45000">
    <p:wipe dir="d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0" y="2133720"/>
            <a:ext cx="9144000" cy="1728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Значит,- подумала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,- из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ПРЯМОЙ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можно вырезать ещё один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ОТРЕЗОК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или много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ОТРЕЗКОВ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Попросила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Ножницы и они  нарезали  из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ПРЯМОЙ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много разных отрезков. И коротких, и длинных. А Циркуль с Линейкой соединили оставшиеся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 ЛУЧИ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. И все увидели, что 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ПРЯМАЯ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снова цела и невредима.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71680" y="0"/>
            <a:ext cx="914400" cy="914400"/>
          </a:xfrm>
          <a:custGeom>
            <a:avLst/>
            <a:gdLst/>
            <a:ahLst/>
            <a:rect l="l" t="t" r="r" b="b"/>
            <a:pathLst>
              <a:path w="671992" h="215066">
                <a:moveTo>
                  <a:pt x="121204" y="349667"/>
                </a:moveTo>
                <a:lnTo>
                  <a:pt x="793196" y="349667"/>
                </a:lnTo>
                <a:lnTo>
                  <a:pt x="793196" y="564733"/>
                </a:lnTo>
                <a:lnTo>
                  <a:pt x="121204" y="564733"/>
                </a:lnTo>
                <a:lnTo>
                  <a:pt x="121204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-1476360" y="3573360"/>
            <a:ext cx="12215880" cy="914400"/>
          </a:xfrm>
          <a:custGeom>
            <a:avLst/>
            <a:gdLst/>
            <a:ahLst/>
            <a:rect l="l" t="t" r="r" b="b"/>
            <a:pathLst>
              <a:path w="8977401" h="215066">
                <a:moveTo>
                  <a:pt x="1619206" y="349667"/>
                </a:moveTo>
                <a:lnTo>
                  <a:pt x="10596607" y="349667"/>
                </a:lnTo>
                <a:lnTo>
                  <a:pt x="10596607" y="564733"/>
                </a:lnTo>
                <a:lnTo>
                  <a:pt x="1619206" y="564733"/>
                </a:lnTo>
                <a:lnTo>
                  <a:pt x="1619206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 rot="1259400">
            <a:off x="826920" y="692280"/>
            <a:ext cx="4286520" cy="914400"/>
          </a:xfrm>
          <a:custGeom>
            <a:avLst/>
            <a:gdLst/>
            <a:ahLst/>
            <a:rect l="l" t="t" r="r" b="b"/>
            <a:pathLst>
              <a:path w="3149966" h="215066">
                <a:moveTo>
                  <a:pt x="568142" y="349667"/>
                </a:moveTo>
                <a:lnTo>
                  <a:pt x="3718108" y="349667"/>
                </a:lnTo>
                <a:lnTo>
                  <a:pt x="3718108" y="564733"/>
                </a:lnTo>
                <a:lnTo>
                  <a:pt x="568142" y="564733"/>
                </a:lnTo>
                <a:lnTo>
                  <a:pt x="568142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 rot="20503200">
            <a:off x="3492360" y="188640"/>
            <a:ext cx="2428920" cy="914400"/>
          </a:xfrm>
          <a:custGeom>
            <a:avLst/>
            <a:gdLst/>
            <a:ahLst/>
            <a:rect l="l" t="t" r="r" b="b"/>
            <a:pathLst>
              <a:path w="1784981" h="215066">
                <a:moveTo>
                  <a:pt x="321947" y="349667"/>
                </a:moveTo>
                <a:lnTo>
                  <a:pt x="2106928" y="349667"/>
                </a:lnTo>
                <a:lnTo>
                  <a:pt x="2106928" y="564733"/>
                </a:lnTo>
                <a:lnTo>
                  <a:pt x="321947" y="564733"/>
                </a:lnTo>
                <a:lnTo>
                  <a:pt x="321947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 rot="4366200">
            <a:off x="7088760" y="695880"/>
            <a:ext cx="1785960" cy="914400"/>
          </a:xfrm>
          <a:custGeom>
            <a:avLst/>
            <a:gdLst/>
            <a:ahLst/>
            <a:rect l="l" t="t" r="r" b="b"/>
            <a:pathLst>
              <a:path w="1312485" h="215066">
                <a:moveTo>
                  <a:pt x="236726" y="349667"/>
                </a:moveTo>
                <a:lnTo>
                  <a:pt x="1549211" y="349667"/>
                </a:lnTo>
                <a:lnTo>
                  <a:pt x="1549211" y="564733"/>
                </a:lnTo>
                <a:lnTo>
                  <a:pt x="236726" y="564733"/>
                </a:lnTo>
                <a:lnTo>
                  <a:pt x="236726" y="34966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Picture 9" descr="MCj02873270000[1]"/>
          <p:cNvPicPr/>
          <p:nvPr/>
        </p:nvPicPr>
        <p:blipFill>
          <a:blip r:embed="rId1"/>
          <a:stretch/>
        </p:blipFill>
        <p:spPr>
          <a:xfrm rot="14235600">
            <a:off x="750600" y="4298760"/>
            <a:ext cx="2205000" cy="2338200"/>
          </a:xfrm>
          <a:prstGeom prst="rect">
            <a:avLst/>
          </a:prstGeom>
          <a:ln>
            <a:noFill/>
          </a:ln>
        </p:spPr>
      </p:pic>
      <p:pic>
        <p:nvPicPr>
          <p:cNvPr id="182" name="Picture 12" descr="MCj04242080000[1]"/>
          <p:cNvPicPr/>
          <p:nvPr/>
        </p:nvPicPr>
        <p:blipFill>
          <a:blip r:embed="rId2"/>
          <a:stretch/>
        </p:blipFill>
        <p:spPr>
          <a:xfrm rot="13960800">
            <a:off x="5491080" y="350640"/>
            <a:ext cx="1511280" cy="1908360"/>
          </a:xfrm>
          <a:prstGeom prst="rect">
            <a:avLst/>
          </a:prstGeom>
          <a:ln>
            <a:noFill/>
          </a:ln>
        </p:spPr>
      </p:pic>
    </p:spTree>
  </p:cSld>
  <p:transition spd="slow" advTm="20000">
    <p:wipe dir="d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-360" y="3929040"/>
            <a:ext cx="9396360" cy="29289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Буратино понравилась  сказка и он запел:</a:t>
            </a:r>
            <a:br/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Без конца и без края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   Линия прямая!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   Хоть сто лет по ней иди-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   Не найдёшь конца пути !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Picture 5" descr=""/>
          <p:cNvPicPr/>
          <p:nvPr/>
        </p:nvPicPr>
        <p:blipFill>
          <a:blip r:embed="rId1"/>
          <a:stretch/>
        </p:blipFill>
        <p:spPr>
          <a:xfrm>
            <a:off x="5429160" y="0"/>
            <a:ext cx="3456000" cy="4438800"/>
          </a:xfrm>
          <a:prstGeom prst="rect">
            <a:avLst/>
          </a:prstGeom>
          <a:ln>
            <a:noFill/>
          </a:ln>
        </p:spPr>
      </p:pic>
    </p:spTree>
  </p:cSld>
  <p:transition spd="slow" advTm="10000">
    <p:wipe dir="d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extBox 4" descr=""/>
          <p:cNvPicPr/>
          <p:nvPr/>
        </p:nvPicPr>
        <p:blipFill>
          <a:blip r:embed="rId1"/>
          <a:stretch/>
        </p:blipFill>
        <p:spPr>
          <a:xfrm>
            <a:off x="-231840" y="2054160"/>
            <a:ext cx="9607680" cy="1908360"/>
          </a:xfrm>
          <a:prstGeom prst="rect">
            <a:avLst/>
          </a:prstGeom>
          <a:ln>
            <a:noFill/>
          </a:ln>
        </p:spPr>
      </p:pic>
    </p:spTree>
  </p:cSld>
  <p:transition spd="slow" advTm="10000">
    <p:wipe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0" y="4652640"/>
            <a:ext cx="9144000" cy="2205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Ну смотрите,- сказал Карандаш.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И он ткнул носом в лист бумаги.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Что это такое?- спросил Незнайка.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- ответил Карандаш.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ТОЧКА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,- повторил Незнайка.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Picture 3" descr=""/>
          <p:cNvPicPr/>
          <p:nvPr/>
        </p:nvPicPr>
        <p:blipFill>
          <a:blip r:embed="rId1"/>
          <a:stretch/>
        </p:blipFill>
        <p:spPr>
          <a:xfrm>
            <a:off x="5796000" y="189000"/>
            <a:ext cx="2967120" cy="466884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2124000" y="1413000"/>
            <a:ext cx="1584360" cy="158436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0000">
    <p:wipe dir="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34560" y="4874760"/>
            <a:ext cx="9109080" cy="1938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А Буратино ничего не сказал, сунул нос в чернильницу и быстро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быстро застучал носом по бумаге.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- А у меня много точек!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- 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оскликнул Буратино. 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5429160" y="0"/>
            <a:ext cx="3714840" cy="475452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357120" y="3786120"/>
            <a:ext cx="457200" cy="457200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3"/>
          <p:cNvSpPr/>
          <p:nvPr/>
        </p:nvSpPr>
        <p:spPr>
          <a:xfrm>
            <a:off x="1928880" y="2357280"/>
            <a:ext cx="457200" cy="457200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4"/>
          <p:cNvSpPr/>
          <p:nvPr/>
        </p:nvSpPr>
        <p:spPr>
          <a:xfrm>
            <a:off x="3571920" y="3214800"/>
            <a:ext cx="457200" cy="457200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5"/>
          <p:cNvSpPr/>
          <p:nvPr/>
        </p:nvSpPr>
        <p:spPr>
          <a:xfrm>
            <a:off x="4071960" y="1143000"/>
            <a:ext cx="457200" cy="457200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"/>
          <p:cNvSpPr/>
          <p:nvPr/>
        </p:nvSpPr>
        <p:spPr>
          <a:xfrm>
            <a:off x="2571840" y="3714840"/>
            <a:ext cx="457200" cy="457200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7"/>
          <p:cNvSpPr/>
          <p:nvPr/>
        </p:nvSpPr>
        <p:spPr>
          <a:xfrm>
            <a:off x="785880" y="642960"/>
            <a:ext cx="457200" cy="457200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6" name="Picture 2" descr=""/>
          <p:cNvPicPr/>
          <p:nvPr/>
        </p:nvPicPr>
        <p:blipFill>
          <a:blip r:embed="rId2"/>
          <a:stretch/>
        </p:blipFill>
        <p:spPr>
          <a:xfrm>
            <a:off x="5580000" y="0"/>
            <a:ext cx="3714840" cy="4754520"/>
          </a:xfrm>
          <a:prstGeom prst="rect">
            <a:avLst/>
          </a:prstGeom>
          <a:ln>
            <a:noFill/>
          </a:ln>
        </p:spPr>
      </p:pic>
    </p:spTree>
  </p:cSld>
  <p:transition spd="slow" advTm="10000">
    <p:wipe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0" y="5300640"/>
            <a:ext cx="9144000" cy="1557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Не торопись, - остановил его Карандаш и нарисовал на своём листке 2 точки.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Теперь у меня нарисованы 2 точки.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Picture 3" descr=""/>
          <p:cNvPicPr/>
          <p:nvPr/>
        </p:nvPicPr>
        <p:blipFill>
          <a:blip r:embed="rId1"/>
          <a:stretch/>
        </p:blipFill>
        <p:spPr>
          <a:xfrm>
            <a:off x="6462720" y="0"/>
            <a:ext cx="2681280" cy="421812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1071720" y="217980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3"/>
          <p:cNvSpPr/>
          <p:nvPr/>
        </p:nvSpPr>
        <p:spPr>
          <a:xfrm>
            <a:off x="5214960" y="217980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0000">
    <p:wipe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200160" y="6093000"/>
            <a:ext cx="8943840" cy="566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Две точки, - повторил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Незнайка.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И тоже нарисовал 2 точки.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529080" cy="428616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4211640" y="3213000"/>
            <a:ext cx="457200" cy="45720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3"/>
          <p:cNvSpPr/>
          <p:nvPr/>
        </p:nvSpPr>
        <p:spPr>
          <a:xfrm>
            <a:off x="7926480" y="3171960"/>
            <a:ext cx="457200" cy="45720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Picture 2" descr=""/>
          <p:cNvPicPr/>
          <p:nvPr/>
        </p:nvPicPr>
        <p:blipFill>
          <a:blip r:embed="rId2"/>
          <a:stretch/>
        </p:blipFill>
        <p:spPr>
          <a:xfrm>
            <a:off x="152280" y="152280"/>
            <a:ext cx="3529080" cy="428652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3"/>
          <a:stretch/>
        </p:blipFill>
        <p:spPr>
          <a:xfrm>
            <a:off x="0" y="285840"/>
            <a:ext cx="3359160" cy="4079880"/>
          </a:xfrm>
          <a:prstGeom prst="rect">
            <a:avLst/>
          </a:prstGeom>
          <a:ln>
            <a:noFill/>
          </a:ln>
        </p:spPr>
      </p:pic>
    </p:spTree>
  </p:cSld>
  <p:transition spd="slow" advTm="10000">
    <p:wipe dir="d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5661000"/>
            <a:ext cx="8844120" cy="108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И  Чи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п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лино нарисовал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 своём листке 2 точки.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Нарисуй и ты на своём листке 2 точки.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2890800" cy="427500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4429080" y="2071800"/>
            <a:ext cx="457200" cy="457200"/>
          </a:xfrm>
          <a:prstGeom prst="flowChartConnector">
            <a:avLst/>
          </a:prstGeom>
          <a:solidFill>
            <a:srgbClr val="ffc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3"/>
          <p:cNvSpPr/>
          <p:nvPr/>
        </p:nvSpPr>
        <p:spPr>
          <a:xfrm>
            <a:off x="7858080" y="2035080"/>
            <a:ext cx="457200" cy="457200"/>
          </a:xfrm>
          <a:prstGeom prst="flowChartConnector">
            <a:avLst/>
          </a:prstGeom>
          <a:solidFill>
            <a:srgbClr val="ffc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0000">
    <p:wipe dir="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826920" y="5589720"/>
            <a:ext cx="7896240" cy="1009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Теперь я соединяю точки, - сказал Карандаш.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-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Получилась 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ЛИНИЯ.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И вы сделайте так. 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Picture 3" descr=""/>
          <p:cNvPicPr/>
          <p:nvPr/>
        </p:nvPicPr>
        <p:blipFill>
          <a:blip r:embed="rId1"/>
          <a:stretch/>
        </p:blipFill>
        <p:spPr>
          <a:xfrm>
            <a:off x="6462720" y="0"/>
            <a:ext cx="2681280" cy="421812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250920" y="2154240"/>
            <a:ext cx="5857920" cy="914400"/>
          </a:xfrm>
          <a:custGeom>
            <a:avLst/>
            <a:gdLst/>
            <a:ahLst/>
            <a:rect l="l" t="t" r="r" b="b"/>
            <a:pathLst>
              <a:path w="4304953" h="215066">
                <a:moveTo>
                  <a:pt x="776461" y="349667"/>
                </a:moveTo>
                <a:lnTo>
                  <a:pt x="5081414" y="349667"/>
                </a:lnTo>
                <a:lnTo>
                  <a:pt x="5081414" y="564733"/>
                </a:lnTo>
                <a:lnTo>
                  <a:pt x="776461" y="564733"/>
                </a:lnTo>
                <a:lnTo>
                  <a:pt x="776461" y="349667"/>
                </a:lnTo>
                <a:close/>
              </a:path>
            </a:pathLst>
          </a:custGeom>
          <a:solidFill>
            <a:srgbClr val="0070c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608040" y="236844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4"/>
          <p:cNvSpPr/>
          <p:nvPr/>
        </p:nvSpPr>
        <p:spPr>
          <a:xfrm>
            <a:off x="5180040" y="2368440"/>
            <a:ext cx="457200" cy="457200"/>
          </a:xfrm>
          <a:prstGeom prst="flowChartConnector">
            <a:avLst/>
          </a:prstGeom>
          <a:solidFill>
            <a:srgbClr val="0070c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10000">
    <p:wipe dir="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692360" y="6165360"/>
            <a:ext cx="5486400" cy="567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А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Чи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п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лино нарисовал так.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2890800" cy="427500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6215040" y="1928880"/>
            <a:ext cx="1928880" cy="914400"/>
          </a:xfrm>
          <a:custGeom>
            <a:avLst/>
            <a:gdLst/>
            <a:ahLst/>
            <a:rect l="l" t="t" r="r" b="b"/>
            <a:pathLst>
              <a:path w="1928812" h="457200">
                <a:moveTo>
                  <a:pt x="0" y="457200"/>
                </a:moveTo>
                <a:cubicBezTo>
                  <a:pt x="0" y="204695"/>
                  <a:pt x="431779" y="0"/>
                  <a:pt x="964406" y="0"/>
                </a:cubicBezTo>
                <a:cubicBezTo>
                  <a:pt x="1497033" y="0"/>
                  <a:pt x="1928812" y="204695"/>
                  <a:pt x="1928812" y="457200"/>
                </a:cubicBezTo>
                <a:lnTo>
                  <a:pt x="1700212" y="457200"/>
                </a:lnTo>
                <a:cubicBezTo>
                  <a:pt x="1700212" y="330948"/>
                  <a:pt x="1370780" y="228600"/>
                  <a:pt x="964406" y="228600"/>
                </a:cubicBezTo>
                <a:cubicBezTo>
                  <a:pt x="558032" y="228600"/>
                  <a:pt x="228600" y="330948"/>
                  <a:pt x="22860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 rot="10800000">
            <a:off x="6486480" y="2700360"/>
            <a:ext cx="1985760" cy="914400"/>
          </a:xfrm>
          <a:custGeom>
            <a:avLst/>
            <a:gdLst/>
            <a:ahLst/>
            <a:rect l="l" t="t" r="r" b="b"/>
            <a:pathLst>
              <a:path w="1985962" h="457200">
                <a:moveTo>
                  <a:pt x="0" y="457200"/>
                </a:moveTo>
                <a:cubicBezTo>
                  <a:pt x="0" y="204695"/>
                  <a:pt x="444573" y="0"/>
                  <a:pt x="992981" y="0"/>
                </a:cubicBezTo>
                <a:cubicBezTo>
                  <a:pt x="1541389" y="0"/>
                  <a:pt x="1985962" y="204695"/>
                  <a:pt x="1985962" y="457200"/>
                </a:cubicBezTo>
                <a:lnTo>
                  <a:pt x="1757362" y="457200"/>
                </a:lnTo>
                <a:cubicBezTo>
                  <a:pt x="1757362" y="330948"/>
                  <a:pt x="1415137" y="228600"/>
                  <a:pt x="992981" y="228600"/>
                </a:cubicBezTo>
                <a:cubicBezTo>
                  <a:pt x="570825" y="228600"/>
                  <a:pt x="228600" y="330948"/>
                  <a:pt x="22860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c000"/>
          </a:solidFill>
          <a:ln w="2556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4"/>
          <p:cNvSpPr/>
          <p:nvPr/>
        </p:nvSpPr>
        <p:spPr>
          <a:xfrm>
            <a:off x="4429080" y="2071800"/>
            <a:ext cx="457200" cy="457200"/>
          </a:xfrm>
          <a:prstGeom prst="flowChartConnector">
            <a:avLst/>
          </a:prstGeom>
          <a:solidFill>
            <a:srgbClr val="ffc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5"/>
          <p:cNvSpPr/>
          <p:nvPr/>
        </p:nvSpPr>
        <p:spPr>
          <a:xfrm>
            <a:off x="7858080" y="2214720"/>
            <a:ext cx="457200" cy="457200"/>
          </a:xfrm>
          <a:prstGeom prst="flowChartConnector">
            <a:avLst/>
          </a:prstGeom>
          <a:solidFill>
            <a:srgbClr val="ffc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 advTm="6000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2008-09-30T15:22:00Z</dcterms:created>
  <dc:creator>Котлярова Зинаида Александровна</dc:creator>
  <dc:description/>
  <dc:language>en-US</dc:language>
  <cp:lastModifiedBy>Пользователь Windows</cp:lastModifiedBy>
  <dcterms:modified xsi:type="dcterms:W3CDTF">2020-11-16T20:04:12Z</dcterms:modified>
  <cp:revision>80</cp:revision>
  <dc:subject>Отрезок</dc:subject>
  <dc:title>Геометрия для малышей</dc:title>
</cp:coreProperties>
</file>