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6B28D4-334F-4CE2-922B-17BDF78C1AD2}" v="145" dt="2020-11-20T16:38:11.565"/>
    <p1510:client id="{65DD5184-DAAB-4655-AAE9-9E294BD3DAAB}" v="3" dt="2020-11-20T17:00:05.598"/>
    <p1510:client id="{72824D58-C623-4FA0-AE76-ED156D19102C}" v="6" dt="2020-11-20T16:40:39.434"/>
    <p1510:client id="{9D757692-B199-4909-999C-186FC9C80E32}" v="2" dt="2020-11-20T16:58:41.4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3" d="100"/>
          <a:sy n="73" d="100"/>
        </p:scale>
        <p:origin x="41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vetlanochka.yarkina" userId="AdojqdPZYZ3a/Hx1c15mQdvCtZaTbgy/w7mpsoSgJ3s=" providerId="None" clId="Web-{116B28D4-334F-4CE2-922B-17BDF78C1AD2}"/>
    <pc:docChg chg="modSld">
      <pc:chgData name="svetlanochka.yarkina" userId="AdojqdPZYZ3a/Hx1c15mQdvCtZaTbgy/w7mpsoSgJ3s=" providerId="None" clId="Web-{116B28D4-334F-4CE2-922B-17BDF78C1AD2}" dt="2020-11-20T16:38:11.565" v="143" actId="20577"/>
      <pc:docMkLst>
        <pc:docMk/>
      </pc:docMkLst>
      <pc:sldChg chg="addSp modSp">
        <pc:chgData name="svetlanochka.yarkina" userId="AdojqdPZYZ3a/Hx1c15mQdvCtZaTbgy/w7mpsoSgJ3s=" providerId="None" clId="Web-{116B28D4-334F-4CE2-922B-17BDF78C1AD2}" dt="2020-11-20T16:38:11.565" v="142" actId="20577"/>
        <pc:sldMkLst>
          <pc:docMk/>
          <pc:sldMk cId="2079974184" sldId="259"/>
        </pc:sldMkLst>
        <pc:spChg chg="add mod">
          <ac:chgData name="svetlanochka.yarkina" userId="AdojqdPZYZ3a/Hx1c15mQdvCtZaTbgy/w7mpsoSgJ3s=" providerId="None" clId="Web-{116B28D4-334F-4CE2-922B-17BDF78C1AD2}" dt="2020-11-20T16:38:11.565" v="142" actId="20577"/>
          <ac:spMkLst>
            <pc:docMk/>
            <pc:sldMk cId="2079974184" sldId="259"/>
            <ac:spMk id="2" creationId="{80D7ED3A-B493-4F10-88EF-1C8CB764C7A7}"/>
          </ac:spMkLst>
        </pc:spChg>
        <pc:picChg chg="mod">
          <ac:chgData name="svetlanochka.yarkina" userId="AdojqdPZYZ3a/Hx1c15mQdvCtZaTbgy/w7mpsoSgJ3s=" providerId="None" clId="Web-{116B28D4-334F-4CE2-922B-17BDF78C1AD2}" dt="2020-11-20T16:37:45.783" v="136" actId="14100"/>
          <ac:picMkLst>
            <pc:docMk/>
            <pc:sldMk cId="2079974184" sldId="259"/>
            <ac:picMk id="17" creationId="{00000000-0000-0000-0000-000000000000}"/>
          </ac:picMkLst>
        </pc:picChg>
      </pc:sldChg>
    </pc:docChg>
  </pc:docChgLst>
  <pc:docChgLst>
    <pc:chgData name="svetlanochka.yarkina" userId="AdojqdPZYZ3a/Hx1c15mQdvCtZaTbgy/w7mpsoSgJ3s=" providerId="None" clId="Web-{9D757692-B199-4909-999C-186FC9C80E32}"/>
    <pc:docChg chg="modSld">
      <pc:chgData name="svetlanochka.yarkina" userId="AdojqdPZYZ3a/Hx1c15mQdvCtZaTbgy/w7mpsoSgJ3s=" providerId="None" clId="Web-{9D757692-B199-4909-999C-186FC9C80E32}" dt="2020-11-20T16:58:41.451" v="1" actId="14100"/>
      <pc:docMkLst>
        <pc:docMk/>
      </pc:docMkLst>
      <pc:sldChg chg="modSp">
        <pc:chgData name="svetlanochka.yarkina" userId="AdojqdPZYZ3a/Hx1c15mQdvCtZaTbgy/w7mpsoSgJ3s=" providerId="None" clId="Web-{9D757692-B199-4909-999C-186FC9C80E32}" dt="2020-11-20T16:58:41.451" v="1" actId="14100"/>
        <pc:sldMkLst>
          <pc:docMk/>
          <pc:sldMk cId="2079974184" sldId="259"/>
        </pc:sldMkLst>
        <pc:picChg chg="mod">
          <ac:chgData name="svetlanochka.yarkina" userId="AdojqdPZYZ3a/Hx1c15mQdvCtZaTbgy/w7mpsoSgJ3s=" providerId="None" clId="Web-{9D757692-B199-4909-999C-186FC9C80E32}" dt="2020-11-20T16:58:41.451" v="1" actId="14100"/>
          <ac:picMkLst>
            <pc:docMk/>
            <pc:sldMk cId="2079974184" sldId="259"/>
            <ac:picMk id="17" creationId="{00000000-0000-0000-0000-000000000000}"/>
          </ac:picMkLst>
        </pc:picChg>
      </pc:sldChg>
    </pc:docChg>
  </pc:docChgLst>
  <pc:docChgLst>
    <pc:chgData name="svetlanochka.yarkina" userId="AdojqdPZYZ3a/Hx1c15mQdvCtZaTbgy/w7mpsoSgJ3s=" providerId="None" clId="Web-{72824D58-C623-4FA0-AE76-ED156D19102C}"/>
    <pc:docChg chg="modSld">
      <pc:chgData name="svetlanochka.yarkina" userId="AdojqdPZYZ3a/Hx1c15mQdvCtZaTbgy/w7mpsoSgJ3s=" providerId="None" clId="Web-{72824D58-C623-4FA0-AE76-ED156D19102C}" dt="2020-11-20T16:40:39.434" v="5" actId="14100"/>
      <pc:docMkLst>
        <pc:docMk/>
      </pc:docMkLst>
      <pc:sldChg chg="addSp modSp">
        <pc:chgData name="svetlanochka.yarkina" userId="AdojqdPZYZ3a/Hx1c15mQdvCtZaTbgy/w7mpsoSgJ3s=" providerId="None" clId="Web-{72824D58-C623-4FA0-AE76-ED156D19102C}" dt="2020-11-20T16:40:39.434" v="5" actId="14100"/>
        <pc:sldMkLst>
          <pc:docMk/>
          <pc:sldMk cId="2079974184" sldId="259"/>
        </pc:sldMkLst>
        <pc:spChg chg="mod">
          <ac:chgData name="svetlanochka.yarkina" userId="AdojqdPZYZ3a/Hx1c15mQdvCtZaTbgy/w7mpsoSgJ3s=" providerId="None" clId="Web-{72824D58-C623-4FA0-AE76-ED156D19102C}" dt="2020-11-20T16:40:29.043" v="1" actId="1076"/>
          <ac:spMkLst>
            <pc:docMk/>
            <pc:sldMk cId="2079974184" sldId="259"/>
            <ac:spMk id="2" creationId="{80D7ED3A-B493-4F10-88EF-1C8CB764C7A7}"/>
          </ac:spMkLst>
        </pc:spChg>
        <pc:spChg chg="add">
          <ac:chgData name="svetlanochka.yarkina" userId="AdojqdPZYZ3a/Hx1c15mQdvCtZaTbgy/w7mpsoSgJ3s=" providerId="None" clId="Web-{72824D58-C623-4FA0-AE76-ED156D19102C}" dt="2020-11-20T16:40:11.278" v="0"/>
          <ac:spMkLst>
            <pc:docMk/>
            <pc:sldMk cId="2079974184" sldId="259"/>
            <ac:spMk id="2" creationId="{8930AFD5-7740-4A14-92B7-74D06CD13F98}"/>
          </ac:spMkLst>
        </pc:spChg>
        <pc:spChg chg="mod">
          <ac:chgData name="svetlanochka.yarkina" userId="AdojqdPZYZ3a/Hx1c15mQdvCtZaTbgy/w7mpsoSgJ3s=" providerId="None" clId="Web-{72824D58-C623-4FA0-AE76-ED156D19102C}" dt="2020-11-20T16:40:39.434" v="5" actId="14100"/>
          <ac:spMkLst>
            <pc:docMk/>
            <pc:sldMk cId="2079974184" sldId="259"/>
            <ac:spMk id="3" creationId="{8930AFD5-7740-4A14-92B7-74D06CD13F98}"/>
          </ac:spMkLst>
        </pc:spChg>
      </pc:sldChg>
    </pc:docChg>
  </pc:docChgLst>
  <pc:docChgLst>
    <pc:chgData name="svetlanochka.yarkina" userId="AdojqdPZYZ3a/Hx1c15mQdvCtZaTbgy/w7mpsoSgJ3s=" providerId="None" clId="Web-{65DD5184-DAAB-4655-AAE9-9E294BD3DAAB}"/>
    <pc:docChg chg="modSld">
      <pc:chgData name="svetlanochka.yarkina" userId="AdojqdPZYZ3a/Hx1c15mQdvCtZaTbgy/w7mpsoSgJ3s=" providerId="None" clId="Web-{65DD5184-DAAB-4655-AAE9-9E294BD3DAAB}" dt="2020-11-20T17:00:05.598" v="2" actId="14100"/>
      <pc:docMkLst>
        <pc:docMk/>
      </pc:docMkLst>
      <pc:sldChg chg="modSp">
        <pc:chgData name="svetlanochka.yarkina" userId="AdojqdPZYZ3a/Hx1c15mQdvCtZaTbgy/w7mpsoSgJ3s=" providerId="None" clId="Web-{65DD5184-DAAB-4655-AAE9-9E294BD3DAAB}" dt="2020-11-20T17:00:05.598" v="2" actId="14100"/>
        <pc:sldMkLst>
          <pc:docMk/>
          <pc:sldMk cId="2079974184" sldId="259"/>
        </pc:sldMkLst>
        <pc:spChg chg="mod">
          <ac:chgData name="svetlanochka.yarkina" userId="AdojqdPZYZ3a/Hx1c15mQdvCtZaTbgy/w7mpsoSgJ3s=" providerId="None" clId="Web-{65DD5184-DAAB-4655-AAE9-9E294BD3DAAB}" dt="2020-11-20T17:00:05.598" v="2" actId="14100"/>
          <ac:spMkLst>
            <pc:docMk/>
            <pc:sldMk cId="2079974184" sldId="259"/>
            <ac:spMk id="16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CCE72-CFDD-4DDA-99A6-39B484998926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D8FB2-0539-49A1-B3A4-65D7C3C429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990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CCE72-CFDD-4DDA-99A6-39B484998926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D8FB2-0539-49A1-B3A4-65D7C3C429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25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CCE72-CFDD-4DDA-99A6-39B484998926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D8FB2-0539-49A1-B3A4-65D7C3C429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3400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CCE72-CFDD-4DDA-99A6-39B484998926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D8FB2-0539-49A1-B3A4-65D7C3C429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890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CCE72-CFDD-4DDA-99A6-39B484998926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D8FB2-0539-49A1-B3A4-65D7C3C429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8654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CCE72-CFDD-4DDA-99A6-39B484998926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D8FB2-0539-49A1-B3A4-65D7C3C429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422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CCE72-CFDD-4DDA-99A6-39B484998926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D8FB2-0539-49A1-B3A4-65D7C3C429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551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CCE72-CFDD-4DDA-99A6-39B484998926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D8FB2-0539-49A1-B3A4-65D7C3C429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5970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CCE72-CFDD-4DDA-99A6-39B484998926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D8FB2-0539-49A1-B3A4-65D7C3C429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5547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CCE72-CFDD-4DDA-99A6-39B484998926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D8FB2-0539-49A1-B3A4-65D7C3C429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0097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CCE72-CFDD-4DDA-99A6-39B484998926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D8FB2-0539-49A1-B3A4-65D7C3C429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019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FCCE72-CFDD-4DDA-99A6-39B484998926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D8FB2-0539-49A1-B3A4-65D7C3C429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4728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5"/>
          <p:cNvSpPr>
            <a:spLocks noGrp="1"/>
          </p:cNvSpPr>
          <p:nvPr>
            <p:ph type="title"/>
          </p:nvPr>
        </p:nvSpPr>
        <p:spPr>
          <a:xfrm>
            <a:off x="460075" y="186905"/>
            <a:ext cx="11430001" cy="3112699"/>
          </a:xfrm>
        </p:spPr>
        <p:txBody>
          <a:bodyPr>
            <a:normAutofit/>
          </a:bodyPr>
          <a:lstStyle/>
          <a:p>
            <a:pPr algn="ctr"/>
            <a:r>
              <a:rPr lang="ru-RU" sz="7200" b="1" dirty="0">
                <a:solidFill>
                  <a:schemeClr val="accent5">
                    <a:lumMod val="7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ППРС на группе как условие познавательно – речевого развития дошкольников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05" y="3135884"/>
            <a:ext cx="8210411" cy="321891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0D7ED3A-B493-4F10-88EF-1C8CB764C7A7}"/>
              </a:ext>
            </a:extLst>
          </p:cNvPr>
          <p:cNvSpPr txBox="1"/>
          <p:nvPr/>
        </p:nvSpPr>
        <p:spPr>
          <a:xfrm>
            <a:off x="9051985" y="4422475"/>
            <a:ext cx="3332673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Составила </a:t>
            </a:r>
          </a:p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старший воспитатель </a:t>
            </a:r>
            <a:endParaRPr lang="ru-RU" sz="2000" b="1">
              <a:solidFill>
                <a:schemeClr val="accent1">
                  <a:lumMod val="50000"/>
                </a:schemeClr>
              </a:solidFill>
              <a:cs typeface="Calibri"/>
            </a:endParaRPr>
          </a:p>
          <a:p>
            <a:pPr algn="ctr"/>
            <a:r>
              <a:rPr lang="ru-RU" sz="2000" b="1" i="1" dirty="0" err="1">
                <a:solidFill>
                  <a:schemeClr val="accent1">
                    <a:lumMod val="50000"/>
                  </a:schemeClr>
                </a:solidFill>
                <a:cs typeface="Calibri"/>
              </a:rPr>
              <a:t>Яркина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 Светлана Александровна</a:t>
            </a: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8930AFD5-7740-4A14-92B7-74D06CD13F98}"/>
              </a:ext>
            </a:extLst>
          </p:cNvPr>
          <p:cNvSpPr txBox="1"/>
          <p:nvPr/>
        </p:nvSpPr>
        <p:spPr>
          <a:xfrm flipH="1" flipV="1">
            <a:off x="4247072" y="3095280"/>
            <a:ext cx="477328" cy="1051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9741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3100" y="0"/>
            <a:ext cx="11150600" cy="6604000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dirty="0">
                <a:solidFill>
                  <a:srgbClr val="676A6C"/>
                </a:solidFill>
                <a:latin typeface="&amp;quot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dirty="0">
                <a:solidFill>
                  <a:srgbClr val="676A6C"/>
                </a:solidFill>
                <a:latin typeface="&amp;quo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dirty="0">
                <a:solidFill>
                  <a:srgbClr val="676A6C"/>
                </a:solidFill>
                <a:latin typeface="&amp;quo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dirty="0">
                <a:solidFill>
                  <a:srgbClr val="676A6C"/>
                </a:solidFill>
                <a:latin typeface="&amp;quo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i="1" dirty="0">
                <a:solidFill>
                  <a:schemeClr val="accent1">
                    <a:lumMod val="50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Для детей </a:t>
            </a:r>
            <a:r>
              <a:rPr lang="ru-RU" sz="3600" b="1" i="1" dirty="0">
                <a:solidFill>
                  <a:schemeClr val="accent1">
                    <a:lumMod val="50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третьего года жизни </a:t>
            </a:r>
            <a:r>
              <a:rPr lang="ru-RU" sz="3600" i="1" dirty="0">
                <a:solidFill>
                  <a:schemeClr val="accent1">
                    <a:lumMod val="50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— это достаточно большое пространство для удовлетворения потребности в активном движении;</a:t>
            </a:r>
            <a:br>
              <a:rPr lang="ru-RU" sz="3600" dirty="0">
                <a:solidFill>
                  <a:schemeClr val="accent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i="1" dirty="0">
                <a:solidFill>
                  <a:schemeClr val="accent1">
                    <a:lumMod val="50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В группе </a:t>
            </a:r>
            <a:r>
              <a:rPr lang="ru-RU" sz="3600" b="1" i="1" dirty="0">
                <a:solidFill>
                  <a:schemeClr val="accent1">
                    <a:lumMod val="50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четвертого года жизни </a:t>
            </a:r>
            <a:r>
              <a:rPr lang="ru-RU" sz="3600" i="1" dirty="0">
                <a:solidFill>
                  <a:schemeClr val="accent1">
                    <a:lumMod val="50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— это насыщенный центр сюжетно-ролевых игр с орудийными и ролевыми атрибутами;</a:t>
            </a:r>
            <a:br>
              <a:rPr lang="ru-RU" sz="3600" dirty="0">
                <a:solidFill>
                  <a:schemeClr val="accent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i="1" dirty="0">
                <a:solidFill>
                  <a:schemeClr val="accent1">
                    <a:lumMod val="50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В отношении детей </a:t>
            </a:r>
            <a:r>
              <a:rPr lang="ru-RU" sz="3600" b="1" i="1" dirty="0">
                <a:solidFill>
                  <a:schemeClr val="accent1">
                    <a:lumMod val="50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среднего дошкольного возраста </a:t>
            </a:r>
            <a:r>
              <a:rPr lang="ru-RU" sz="3600" i="1" dirty="0">
                <a:solidFill>
                  <a:schemeClr val="accent1">
                    <a:lumMod val="50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необходимо учесть их потребность в игре со сверстниками и особенность уединяться;</a:t>
            </a:r>
            <a:br>
              <a:rPr lang="ru-RU" sz="3600" dirty="0">
                <a:solidFill>
                  <a:schemeClr val="accent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b="1" i="1" dirty="0">
                <a:solidFill>
                  <a:schemeClr val="accent1">
                    <a:lumMod val="50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В старшем дошкольном возрасте </a:t>
            </a:r>
            <a:r>
              <a:rPr lang="ru-RU" sz="3600" i="1" dirty="0">
                <a:solidFill>
                  <a:schemeClr val="accent1">
                    <a:lumMod val="50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чрезвычайно важно предлагать детям игры, развивающие восприятие, память, внимание и т.д. </a:t>
            </a:r>
            <a:br>
              <a:rPr lang="ru-RU" sz="5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800" dirty="0">
                <a:solidFill>
                  <a:srgbClr val="676A6C"/>
                </a:solidFill>
                <a:latin typeface="&amp;quot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5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4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62255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800" y="190501"/>
            <a:ext cx="11823700" cy="651509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109103"/>
            <a:ext cx="11823700" cy="6637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161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1400" y="365125"/>
            <a:ext cx="10312400" cy="1539875"/>
          </a:xfrm>
        </p:spPr>
        <p:txBody>
          <a:bodyPr>
            <a:normAutofit/>
          </a:bodyPr>
          <a:lstStyle/>
          <a:p>
            <a:pPr algn="ctr"/>
            <a:r>
              <a:rPr lang="ru-RU" sz="8800" b="1" dirty="0">
                <a:solidFill>
                  <a:schemeClr val="accent5">
                    <a:lumMod val="75000"/>
                  </a:schemeClr>
                </a:solidFill>
              </a:rPr>
              <a:t>Что такое ППРС?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0"/>
            <a:ext cx="5617138" cy="373227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2413000"/>
            <a:ext cx="56896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065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2300" y="114301"/>
            <a:ext cx="11277600" cy="6426200"/>
          </a:xfrm>
        </p:spPr>
        <p:txBody>
          <a:bodyPr anchor="t">
            <a:normAutofit/>
          </a:bodyPr>
          <a:lstStyle/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sz="6000" b="1" dirty="0">
                <a:solidFill>
                  <a:schemeClr val="accent1">
                    <a:lumMod val="50000"/>
                  </a:schemeClr>
                </a:solidFill>
              </a:rPr>
              <a:t>          Основные функции ППРС</a:t>
            </a:r>
            <a:b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400" b="1" i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Организующая функция – </a:t>
            </a:r>
            <a:r>
              <a:rPr lang="ru-RU" sz="2400" i="1" u="sng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её цель</a:t>
            </a:r>
            <a:r>
              <a:rPr lang="ru-RU" sz="2400" i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  - предложить ребёнку разнообразный материал для его активного участия в разных видах деятельности;</a:t>
            </a:r>
            <a:br>
              <a:rPr lang="ru-RU" sz="24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i="1" dirty="0"/>
              <a:t>Воспитательная функция </a:t>
            </a:r>
            <a:r>
              <a:rPr lang="ru-RU" sz="2400" i="1" dirty="0"/>
              <a:t>– </a:t>
            </a:r>
            <a:r>
              <a:rPr lang="ru-RU" sz="2400" i="1" u="sng" dirty="0"/>
              <a:t>её цель </a:t>
            </a:r>
            <a:r>
              <a:rPr lang="ru-RU" sz="2400" i="1" dirty="0"/>
              <a:t>– наполнение и построение развивающей среды должны быть ориентированы на создание ситуаций, когда дети стоят перед нравственным выбором: уступить или взять себе, поделиться или действовать самому. Другими словами, среда является центром, где зарождается основа для сотрудничества, положительных взаимоотношений, организованного поведения, бережного отношения;</a:t>
            </a:r>
            <a:br>
              <a:rPr lang="ru-RU" sz="2400" dirty="0"/>
            </a:br>
            <a:r>
              <a:rPr lang="ru-RU" sz="2400" b="1" i="1" dirty="0"/>
              <a:t>Развивающая функция </a:t>
            </a:r>
            <a:r>
              <a:rPr lang="ru-RU" sz="2400" i="1" dirty="0"/>
              <a:t>– </a:t>
            </a:r>
            <a:r>
              <a:rPr lang="ru-RU" sz="2400" i="1" u="sng" dirty="0"/>
              <a:t>её цель </a:t>
            </a:r>
            <a:r>
              <a:rPr lang="ru-RU" sz="2400" i="1" dirty="0"/>
              <a:t>– соответствие содержания каждой деятельности «зоне актуального развития» самого слабого и «зоне ближайшего развития» самого сильного ребёнка в группе.</a:t>
            </a:r>
            <a:br>
              <a:rPr lang="ru-RU" sz="2400" dirty="0"/>
            </a:br>
            <a:endParaRPr lang="ru-RU" sz="2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65525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8400" y="165101"/>
            <a:ext cx="10731500" cy="6251575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>
                <a:solidFill>
                  <a:schemeClr val="accent1">
                    <a:lumMod val="50000"/>
                  </a:schemeClr>
                </a:solidFill>
              </a:rPr>
              <a:t>Почему среда называется развивающей?</a:t>
            </a:r>
            <a:br>
              <a:rPr lang="ru-RU" sz="6600" dirty="0">
                <a:solidFill>
                  <a:schemeClr val="accent1">
                    <a:lumMod val="50000"/>
                  </a:schemeClr>
                </a:solidFill>
              </a:rPr>
            </a:br>
            <a:endParaRPr lang="ru-RU" sz="6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11" y="165101"/>
            <a:ext cx="3313289" cy="18637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800" y="3936207"/>
            <a:ext cx="4279899" cy="2407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352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1200" y="365125"/>
            <a:ext cx="10642600" cy="6120342"/>
          </a:xfrm>
        </p:spPr>
        <p:txBody>
          <a:bodyPr/>
          <a:lstStyle/>
          <a:p>
            <a:pPr algn="ctr">
              <a:lnSpc>
                <a:spcPct val="107000"/>
              </a:lnSpc>
              <a:spcAft>
                <a:spcPts val="750"/>
              </a:spcAft>
            </a:pP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Среда должна создавать условия для творческой деятельности каждого ребёнка, обеспечивать зону ближайшего развития и его перспективу, развивать все потенциальные возможности каждого ребёнка.</a:t>
            </a:r>
            <a:br>
              <a:rPr lang="ru-RU" sz="4800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60886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8300" y="365125"/>
            <a:ext cx="11417300" cy="6137275"/>
          </a:xfrm>
        </p:spPr>
        <p:txBody>
          <a:bodyPr/>
          <a:lstStyle/>
          <a:p>
            <a:pPr lvl="0" algn="ctr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При проектировании предметно-пространственной развивающей среды необходимо выделить следующие основные составляющие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&amp;quot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4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&amp;quot"/>
                <a:ea typeface="Times New Roman" panose="02020603050405020304" pitchFamily="18" charset="0"/>
                <a:cs typeface="Times New Roman" panose="02020603050405020304" pitchFamily="18" charset="0"/>
              </a:rPr>
              <a:t>Пространство </a:t>
            </a:r>
            <a:br>
              <a:rPr lang="ru-RU" sz="4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&amp;quot"/>
                <a:ea typeface="Times New Roman" panose="02020603050405020304" pitchFamily="18" charset="0"/>
                <a:cs typeface="Times New Roman" panose="02020603050405020304" pitchFamily="18" charset="0"/>
              </a:rPr>
              <a:t>Время </a:t>
            </a:r>
            <a:br>
              <a:rPr lang="ru-RU" sz="4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&amp;quot"/>
                <a:ea typeface="Times New Roman" panose="02020603050405020304" pitchFamily="18" charset="0"/>
                <a:cs typeface="Times New Roman" panose="02020603050405020304" pitchFamily="18" charset="0"/>
              </a:rPr>
              <a:t>Предметное окружение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778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9428" y="444500"/>
            <a:ext cx="10586771" cy="1308100"/>
          </a:xfrm>
        </p:spPr>
        <p:txBody>
          <a:bodyPr>
            <a:normAutofit fontScale="90000"/>
          </a:bodyPr>
          <a:lstStyle/>
          <a:p>
            <a:pPr marL="342900" lvl="0" indent="-342900" algn="ctr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Зоны для разного рода видов активности </a:t>
            </a:r>
            <a:br>
              <a:rPr lang="ru-RU" sz="4800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884" y="2755901"/>
            <a:ext cx="6208816" cy="367858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39" y="1930400"/>
            <a:ext cx="4890761" cy="3581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576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016000"/>
            <a:ext cx="10947400" cy="5384800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- зона для спокойной по преимуществу деятельности;</a:t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зона для деятельности, связанной с экстенсивным использованием пространства (активным движением, возведением крупных игровых построек и т.п.);</a:t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рабочая зона.</a:t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2767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6100" y="365125"/>
            <a:ext cx="11163300" cy="5845175"/>
          </a:xfrm>
        </p:spPr>
        <p:txBody>
          <a:bodyPr/>
          <a:lstStyle/>
          <a:p>
            <a:pPr marL="342900" lvl="0" indent="-342900" algn="ctr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Какие отличительные признаки должна иметь среда групп?</a:t>
            </a:r>
            <a:br>
              <a:rPr lang="ru-RU" sz="4800" dirty="0">
                <a:solidFill>
                  <a:schemeClr val="accent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29" y="3644901"/>
            <a:ext cx="3612571" cy="313541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90" y="89166"/>
            <a:ext cx="3105190" cy="229843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00" y="34240"/>
            <a:ext cx="3365500" cy="225195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062" y="2856212"/>
            <a:ext cx="2937338" cy="3912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8016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81</Words>
  <Application>Microsoft Office PowerPoint</Application>
  <PresentationFormat>Широкоэкранный</PresentationFormat>
  <Paragraphs>10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ППРС на группе как условие познавательно – речевого развития дошкольников</vt:lpstr>
      <vt:lpstr>Что такое ППРС?</vt:lpstr>
      <vt:lpstr>          Основные функции ППРС Организующая функция – её цель  - предложить ребёнку разнообразный материал для его активного участия в разных видах деятельности; Воспитательная функция – её цель – наполнение и построение развивающей среды должны быть ориентированы на создание ситуаций, когда дети стоят перед нравственным выбором: уступить или взять себе, поделиться или действовать самому. Другими словами, среда является центром, где зарождается основа для сотрудничества, положительных взаимоотношений, организованного поведения, бережного отношения; Развивающая функция – её цель – соответствие содержания каждой деятельности «зоне актуального развития» самого слабого и «зоне ближайшего развития» самого сильного ребёнка в группе. </vt:lpstr>
      <vt:lpstr>Почему среда называется развивающей? </vt:lpstr>
      <vt:lpstr>Среда должна создавать условия для творческой деятельности каждого ребёнка, обеспечивать зону ближайшего развития и его перспективу, развивать все потенциальные возможности каждого ребёнка. </vt:lpstr>
      <vt:lpstr>При проектировании предметно-пространственной развивающей среды необходимо выделить следующие основные составляющие: - Пространство  - Время  - Предметное окружение</vt:lpstr>
      <vt:lpstr>Зоны для разного рода видов активности  </vt:lpstr>
      <vt:lpstr>- зона для спокойной по преимуществу деятельности; - зона для деятельности, связанной с экстенсивным использованием пространства (активным движением, возведением крупных игровых построек и т.п.); - рабочая зона. </vt:lpstr>
      <vt:lpstr>Какие отличительные признаки должна иметь среда групп? </vt:lpstr>
      <vt:lpstr>    Для детей третьего года жизни — это достаточно большое пространство для удовлетворения потребности в активном движении; В группе четвертого года жизни — это насыщенный центр сюжетно-ролевых игр с орудийными и ролевыми атрибутами; В отношении детей среднего дошкольного возраста необходимо учесть их потребность в игре со сверстниками и особенность уединяться; В старшем дошкольном возрасте чрезвычайно важно предлагать детям игры, развивающие восприятие, память, внимание и т.д.    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dou</dc:creator>
  <cp:lastModifiedBy>Пользователь Windows</cp:lastModifiedBy>
  <cp:revision>17</cp:revision>
  <dcterms:created xsi:type="dcterms:W3CDTF">2019-02-26T11:05:41Z</dcterms:created>
  <dcterms:modified xsi:type="dcterms:W3CDTF">2020-11-20T17:00:10Z</dcterms:modified>
</cp:coreProperties>
</file>